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
      <p:font typeface="Oswald" panose="020F0502020204030204" pitchFamily="2" charset="0"/>
      <p:regular r:id="rId16"/>
      <p:bold r:id="rId17"/>
    </p:embeddedFont>
    <p:embeddedFont>
      <p:font typeface="Playfair Display" panose="020F0502020204030204" pitchFamily="2" charset="0"/>
      <p:regular r:id="rId18"/>
      <p:bold r:id="rId19"/>
      <p:italic r:id="rId20"/>
      <p:boldItalic r:id="rId21"/>
    </p:embeddedFont>
    <p:embeddedFont>
      <p:font typeface="Source Sans Pro" panose="020B0503030403020204" pitchFamily="34" charset="0"/>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1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385be2742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e385be2742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e385be2742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e385be2742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85be2742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85be2742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e385be2742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e385be274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e385be2742_0_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e385be2742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e385be2742_0_6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e385be2742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385be2742_0_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e385be2742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e385be2742_0_6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e385be2742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0"/>
              </a:spcBef>
              <a:spcAft>
                <a:spcPts val="0"/>
              </a:spcAft>
              <a:buSzPts val="1400"/>
              <a:buChar char="○"/>
              <a:defRPr>
                <a:highlight>
                  <a:schemeClr val="dk1"/>
                </a:highlight>
              </a:defRPr>
            </a:lvl2pPr>
            <a:lvl3pPr marL="1371600" lvl="2" indent="-317500" algn="ctr" rtl="0">
              <a:spcBef>
                <a:spcPts val="0"/>
              </a:spcBef>
              <a:spcAft>
                <a:spcPts val="0"/>
              </a:spcAft>
              <a:buSzPts val="1400"/>
              <a:buChar char="■"/>
              <a:defRPr>
                <a:highlight>
                  <a:schemeClr val="dk1"/>
                </a:highlight>
              </a:defRPr>
            </a:lvl3pPr>
            <a:lvl4pPr marL="1828800" lvl="3" indent="-317500" algn="ctr" rtl="0">
              <a:spcBef>
                <a:spcPts val="0"/>
              </a:spcBef>
              <a:spcAft>
                <a:spcPts val="0"/>
              </a:spcAft>
              <a:buSzPts val="1400"/>
              <a:buChar char="●"/>
              <a:defRPr>
                <a:highlight>
                  <a:schemeClr val="dk1"/>
                </a:highlight>
              </a:defRPr>
            </a:lvl4pPr>
            <a:lvl5pPr marL="2286000" lvl="4" indent="-317500" algn="ctr" rtl="0">
              <a:spcBef>
                <a:spcPts val="0"/>
              </a:spcBef>
              <a:spcAft>
                <a:spcPts val="0"/>
              </a:spcAft>
              <a:buSzPts val="1400"/>
              <a:buChar char="○"/>
              <a:defRPr>
                <a:highlight>
                  <a:schemeClr val="dk1"/>
                </a:highlight>
              </a:defRPr>
            </a:lvl5pPr>
            <a:lvl6pPr marL="2743200" lvl="5" indent="-317500" algn="ctr" rtl="0">
              <a:spcBef>
                <a:spcPts val="0"/>
              </a:spcBef>
              <a:spcAft>
                <a:spcPts val="0"/>
              </a:spcAft>
              <a:buSzPts val="1400"/>
              <a:buChar char="■"/>
              <a:defRPr>
                <a:highlight>
                  <a:schemeClr val="dk1"/>
                </a:highlight>
              </a:defRPr>
            </a:lvl6pPr>
            <a:lvl7pPr marL="3200400" lvl="6" indent="-317500" algn="ctr" rtl="0">
              <a:spcBef>
                <a:spcPts val="0"/>
              </a:spcBef>
              <a:spcAft>
                <a:spcPts val="0"/>
              </a:spcAft>
              <a:buSzPts val="1400"/>
              <a:buChar char="●"/>
              <a:defRPr>
                <a:highlight>
                  <a:schemeClr val="dk1"/>
                </a:highlight>
              </a:defRPr>
            </a:lvl7pPr>
            <a:lvl8pPr marL="3657600" lvl="7" indent="-317500" algn="ctr" rtl="0">
              <a:spcBef>
                <a:spcPts val="0"/>
              </a:spcBef>
              <a:spcAft>
                <a:spcPts val="0"/>
              </a:spcAft>
              <a:buSzPts val="1400"/>
              <a:buChar char="○"/>
              <a:defRPr>
                <a:highlight>
                  <a:schemeClr val="dk1"/>
                </a:highlight>
              </a:defRPr>
            </a:lvl8pPr>
            <a:lvl9pPr marL="4114800" lvl="8" indent="-317500" algn="ctr" rtl="0">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0"/>
              </a:spcBef>
              <a:spcAft>
                <a:spcPts val="0"/>
              </a:spcAft>
              <a:buSzPts val="1400"/>
              <a:buChar char="○"/>
              <a:defRPr>
                <a:highlight>
                  <a:schemeClr val="lt1"/>
                </a:highlight>
              </a:defRPr>
            </a:lvl2pPr>
            <a:lvl3pPr marL="1371600" lvl="2" indent="-317500" rtl="0">
              <a:spcBef>
                <a:spcPts val="0"/>
              </a:spcBef>
              <a:spcAft>
                <a:spcPts val="0"/>
              </a:spcAft>
              <a:buSzPts val="1400"/>
              <a:buChar char="■"/>
              <a:defRPr>
                <a:highlight>
                  <a:schemeClr val="lt1"/>
                </a:highlight>
              </a:defRPr>
            </a:lvl3pPr>
            <a:lvl4pPr marL="1828800" lvl="3" indent="-317500" rtl="0">
              <a:spcBef>
                <a:spcPts val="0"/>
              </a:spcBef>
              <a:spcAft>
                <a:spcPts val="0"/>
              </a:spcAft>
              <a:buSzPts val="1400"/>
              <a:buChar char="●"/>
              <a:defRPr>
                <a:highlight>
                  <a:schemeClr val="lt1"/>
                </a:highlight>
              </a:defRPr>
            </a:lvl4pPr>
            <a:lvl5pPr marL="2286000" lvl="4" indent="-317500" rtl="0">
              <a:spcBef>
                <a:spcPts val="0"/>
              </a:spcBef>
              <a:spcAft>
                <a:spcPts val="0"/>
              </a:spcAft>
              <a:buSzPts val="1400"/>
              <a:buChar char="○"/>
              <a:defRPr>
                <a:highlight>
                  <a:schemeClr val="lt1"/>
                </a:highlight>
              </a:defRPr>
            </a:lvl5pPr>
            <a:lvl6pPr marL="2743200" lvl="5" indent="-317500" rtl="0">
              <a:spcBef>
                <a:spcPts val="0"/>
              </a:spcBef>
              <a:spcAft>
                <a:spcPts val="0"/>
              </a:spcAft>
              <a:buSzPts val="1400"/>
              <a:buChar char="■"/>
              <a:defRPr>
                <a:highlight>
                  <a:schemeClr val="lt1"/>
                </a:highlight>
              </a:defRPr>
            </a:lvl6pPr>
            <a:lvl7pPr marL="3200400" lvl="6" indent="-317500" rtl="0">
              <a:spcBef>
                <a:spcPts val="0"/>
              </a:spcBef>
              <a:spcAft>
                <a:spcPts val="0"/>
              </a:spcAft>
              <a:buSzPts val="1400"/>
              <a:buChar char="●"/>
              <a:defRPr>
                <a:highlight>
                  <a:schemeClr val="lt1"/>
                </a:highlight>
              </a:defRPr>
            </a:lvl7pPr>
            <a:lvl8pPr marL="3657600" lvl="7" indent="-317500" rtl="0">
              <a:spcBef>
                <a:spcPts val="0"/>
              </a:spcBef>
              <a:spcAft>
                <a:spcPts val="0"/>
              </a:spcAft>
              <a:buSzPts val="1400"/>
              <a:buChar char="○"/>
              <a:defRPr>
                <a:highlight>
                  <a:schemeClr val="lt1"/>
                </a:highlight>
              </a:defRPr>
            </a:lvl8pPr>
            <a:lvl9pPr marL="4114800" lvl="8" indent="-317500" rtl="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220">
                <a:solidFill>
                  <a:srgbClr val="000000"/>
                </a:solidFill>
              </a:rPr>
              <a:t>CODA International </a:t>
            </a:r>
            <a:endParaRPr sz="5220">
              <a:solidFill>
                <a:srgbClr val="000000"/>
              </a:solidFill>
            </a:endParaRPr>
          </a:p>
          <a:p>
            <a:pPr marL="0" lvl="0" indent="0" algn="ctr" rtl="0">
              <a:spcBef>
                <a:spcPts val="0"/>
              </a:spcBef>
              <a:spcAft>
                <a:spcPts val="0"/>
              </a:spcAft>
              <a:buSzPts val="990"/>
              <a:buNone/>
            </a:pPr>
            <a:r>
              <a:rPr lang="en" sz="5220">
                <a:solidFill>
                  <a:srgbClr val="000000"/>
                </a:solidFill>
              </a:rPr>
              <a:t>Millie Brother Scholarship</a:t>
            </a:r>
            <a:endParaRPr sz="5220">
              <a:solidFill>
                <a:srgbClr val="000000"/>
              </a:solidFill>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How To Build a Scholarship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b="1">
                <a:latin typeface="Playfair Display"/>
                <a:ea typeface="Playfair Display"/>
                <a:cs typeface="Playfair Display"/>
                <a:sym typeface="Playfair Display"/>
              </a:rPr>
              <a:t>CODA International Millie Brother Scholarship</a:t>
            </a:r>
            <a:endParaRPr b="1">
              <a:latin typeface="Playfair Display"/>
              <a:ea typeface="Playfair Display"/>
              <a:cs typeface="Playfair Display"/>
              <a:sym typeface="Playfair Display"/>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E0E0E"/>
                </a:solidFill>
                <a:highlight>
                  <a:srgbClr val="FFFFFF"/>
                </a:highlight>
                <a:latin typeface="Montserrat"/>
                <a:ea typeface="Montserrat"/>
                <a:cs typeface="Montserrat"/>
                <a:sym typeface="Montserrat"/>
              </a:rPr>
              <a:t>The Millie Brother Scholarship is an annual scholarship awarded to hearing children of deaf adults to help them pursue their post-secondary education. </a:t>
            </a:r>
            <a:endParaRPr>
              <a:solidFill>
                <a:srgbClr val="0E0E0E"/>
              </a:solidFill>
              <a:highlight>
                <a:srgbClr val="FFFFFF"/>
              </a:highlight>
              <a:latin typeface="Montserrat"/>
              <a:ea typeface="Montserrat"/>
              <a:cs typeface="Montserrat"/>
              <a:sym typeface="Montserrat"/>
            </a:endParaRPr>
          </a:p>
          <a:p>
            <a:pPr marL="0" lvl="0" indent="0" algn="l" rtl="0">
              <a:spcBef>
                <a:spcPts val="1200"/>
              </a:spcBef>
              <a:spcAft>
                <a:spcPts val="0"/>
              </a:spcAft>
              <a:buNone/>
            </a:pPr>
            <a:r>
              <a:rPr lang="en">
                <a:solidFill>
                  <a:srgbClr val="0E0E0E"/>
                </a:solidFill>
                <a:highlight>
                  <a:srgbClr val="FFFFFF"/>
                </a:highlight>
                <a:latin typeface="Montserrat"/>
                <a:ea typeface="Montserrat"/>
                <a:cs typeface="Montserrat"/>
                <a:sym typeface="Montserrat"/>
              </a:rPr>
              <a:t>Since 1990, the scholarship has expanded to include applicants from several dozen countries, including the USA, South Korea, Japan, Nigeria, Ghana, Uganda, South Africa, New Zealand, England and more. </a:t>
            </a:r>
            <a:endParaRPr>
              <a:solidFill>
                <a:srgbClr val="0E0E0E"/>
              </a:solidFill>
              <a:highlight>
                <a:srgbClr val="FFFFFF"/>
              </a:highlight>
              <a:latin typeface="Montserrat"/>
              <a:ea typeface="Montserrat"/>
              <a:cs typeface="Montserrat"/>
              <a:sym typeface="Montserrat"/>
            </a:endParaRPr>
          </a:p>
          <a:p>
            <a:pPr marL="0" lvl="0" indent="0" algn="l" rtl="0">
              <a:spcBef>
                <a:spcPts val="1200"/>
              </a:spcBef>
              <a:spcAft>
                <a:spcPts val="1200"/>
              </a:spcAft>
              <a:buNone/>
            </a:pPr>
            <a:r>
              <a:rPr lang="en">
                <a:solidFill>
                  <a:srgbClr val="0E0E0E"/>
                </a:solidFill>
                <a:highlight>
                  <a:srgbClr val="FFFFFF"/>
                </a:highlight>
                <a:latin typeface="Montserrat"/>
                <a:ea typeface="Montserrat"/>
                <a:cs typeface="Montserrat"/>
                <a:sym typeface="Montserrat"/>
              </a:rPr>
              <a:t>The award has grown from $300 to up to $3,000 per recipient. Each year we select about five recipients after a thorough application process that assesses need and impact alongside academic and personal achievement. </a:t>
            </a:r>
            <a:endParaRPr>
              <a:solidFill>
                <a:srgbClr val="0E0E0E"/>
              </a:solidFill>
              <a:highlight>
                <a:srgbClr val="FFFFFF"/>
              </a:highlight>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645275" y="923200"/>
            <a:ext cx="4307100" cy="3194400"/>
          </a:xfrm>
          <a:prstGeom prst="rect">
            <a:avLst/>
          </a:prstGeom>
        </p:spPr>
        <p:txBody>
          <a:bodyPr spcFirstLastPara="1" wrap="square" lIns="91425" tIns="91425" rIns="91425" bIns="91425" anchor="ctr" anchorCtr="0">
            <a:normAutofit/>
          </a:bodyPr>
          <a:lstStyle/>
          <a:p>
            <a:pPr marL="457200" lvl="0" indent="-381000" algn="l" rtl="0">
              <a:spcBef>
                <a:spcPts val="0"/>
              </a:spcBef>
              <a:spcAft>
                <a:spcPts val="0"/>
              </a:spcAft>
              <a:buSzPts val="2400"/>
              <a:buFont typeface="Montserrat"/>
              <a:buAutoNum type="arabicPeriod"/>
            </a:pPr>
            <a:r>
              <a:rPr lang="en" sz="2400" b="0">
                <a:latin typeface="Montserrat"/>
                <a:ea typeface="Montserrat"/>
                <a:cs typeface="Montserrat"/>
                <a:sym typeface="Montserrat"/>
              </a:rPr>
              <a:t>Build Application</a:t>
            </a:r>
            <a:endParaRPr sz="2400" b="0">
              <a:latin typeface="Montserrat"/>
              <a:ea typeface="Montserrat"/>
              <a:cs typeface="Montserrat"/>
              <a:sym typeface="Montserrat"/>
            </a:endParaRPr>
          </a:p>
          <a:p>
            <a:pPr marL="457200" lvl="0" indent="-381000" algn="l" rtl="0">
              <a:spcBef>
                <a:spcPts val="0"/>
              </a:spcBef>
              <a:spcAft>
                <a:spcPts val="0"/>
              </a:spcAft>
              <a:buSzPts val="2400"/>
              <a:buFont typeface="Montserrat"/>
              <a:buAutoNum type="arabicPeriod"/>
            </a:pPr>
            <a:r>
              <a:rPr lang="en" sz="2400" b="0">
                <a:latin typeface="Montserrat"/>
                <a:ea typeface="Montserrat"/>
                <a:cs typeface="Montserrat"/>
                <a:sym typeface="Montserrat"/>
              </a:rPr>
              <a:t>Solicit Applicants</a:t>
            </a:r>
            <a:endParaRPr sz="2400" b="0">
              <a:latin typeface="Montserrat"/>
              <a:ea typeface="Montserrat"/>
              <a:cs typeface="Montserrat"/>
              <a:sym typeface="Montserrat"/>
            </a:endParaRPr>
          </a:p>
          <a:p>
            <a:pPr marL="457200" lvl="0" indent="-381000" algn="l" rtl="0">
              <a:spcBef>
                <a:spcPts val="0"/>
              </a:spcBef>
              <a:spcAft>
                <a:spcPts val="0"/>
              </a:spcAft>
              <a:buSzPts val="2400"/>
              <a:buFont typeface="Montserrat"/>
              <a:buAutoNum type="arabicPeriod"/>
            </a:pPr>
            <a:r>
              <a:rPr lang="en" sz="2400" b="0">
                <a:latin typeface="Montserrat"/>
                <a:ea typeface="Montserrat"/>
                <a:cs typeface="Montserrat"/>
                <a:sym typeface="Montserrat"/>
              </a:rPr>
              <a:t>Review and Selection</a:t>
            </a:r>
            <a:endParaRPr sz="2400" b="0">
              <a:latin typeface="Montserrat"/>
              <a:ea typeface="Montserrat"/>
              <a:cs typeface="Montserrat"/>
              <a:sym typeface="Montserrat"/>
            </a:endParaRPr>
          </a:p>
        </p:txBody>
      </p:sp>
      <p:sp>
        <p:nvSpPr>
          <p:cNvPr id="71" name="Google Shape;71;p15"/>
          <p:cNvSpPr txBox="1">
            <a:spLocks noGrp="1"/>
          </p:cNvSpPr>
          <p:nvPr>
            <p:ph type="title"/>
          </p:nvPr>
        </p:nvSpPr>
        <p:spPr>
          <a:xfrm>
            <a:off x="191700" y="923200"/>
            <a:ext cx="4307100" cy="319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a:t>Scholarship Design and Implementation</a:t>
            </a:r>
            <a:endParaRPr sz="4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56200" y="469800"/>
            <a:ext cx="4045200" cy="699000"/>
          </a:xfrm>
          <a:prstGeom prst="rect">
            <a:avLst/>
          </a:prstGeom>
        </p:spPr>
        <p:txBody>
          <a:bodyPr spcFirstLastPara="1" wrap="square" lIns="91425" tIns="91425" rIns="91425" bIns="91425" anchor="b" anchorCtr="0">
            <a:normAutofit/>
          </a:bodyPr>
          <a:lstStyle/>
          <a:p>
            <a:pPr marL="457200" lvl="0" indent="-425450" algn="ctr" rtl="0">
              <a:spcBef>
                <a:spcPts val="0"/>
              </a:spcBef>
              <a:spcAft>
                <a:spcPts val="0"/>
              </a:spcAft>
              <a:buSzPts val="3100"/>
              <a:buFont typeface="Playfair Display"/>
              <a:buAutoNum type="arabicPeriod"/>
            </a:pPr>
            <a:r>
              <a:rPr lang="en" sz="3100" b="1">
                <a:latin typeface="Playfair Display"/>
                <a:ea typeface="Playfair Display"/>
                <a:cs typeface="Playfair Display"/>
                <a:sym typeface="Playfair Display"/>
              </a:rPr>
              <a:t>Build Application</a:t>
            </a:r>
            <a:endParaRPr sz="3100" b="1">
              <a:latin typeface="Playfair Display"/>
              <a:ea typeface="Playfair Display"/>
              <a:cs typeface="Playfair Display"/>
              <a:sym typeface="Playfair Display"/>
            </a:endParaRPr>
          </a:p>
        </p:txBody>
      </p:sp>
      <p:sp>
        <p:nvSpPr>
          <p:cNvPr id="77" name="Google Shape;77;p16"/>
          <p:cNvSpPr txBox="1">
            <a:spLocks noGrp="1"/>
          </p:cNvSpPr>
          <p:nvPr>
            <p:ph type="body" idx="2"/>
          </p:nvPr>
        </p:nvSpPr>
        <p:spPr>
          <a:xfrm>
            <a:off x="4720275" y="512875"/>
            <a:ext cx="4264500" cy="3906300"/>
          </a:xfrm>
          <a:prstGeom prst="rect">
            <a:avLst/>
          </a:prstGeom>
          <a:noFill/>
        </p:spPr>
        <p:txBody>
          <a:bodyPr spcFirstLastPara="1" wrap="square" lIns="91425" tIns="91425" rIns="91425" bIns="91425" anchor="ctr" anchorCtr="0">
            <a:normAutofit fontScale="92500" lnSpcReduction="10000"/>
          </a:bodyPr>
          <a:lstStyle/>
          <a:p>
            <a:pPr marL="0" lvl="0" indent="0" algn="l" rtl="0">
              <a:spcBef>
                <a:spcPts val="0"/>
              </a:spcBef>
              <a:spcAft>
                <a:spcPts val="0"/>
              </a:spcAft>
              <a:buNone/>
            </a:pPr>
            <a:r>
              <a:rPr lang="en" b="1"/>
              <a:t>What we ask for: </a:t>
            </a:r>
            <a:endParaRPr b="1"/>
          </a:p>
          <a:p>
            <a:pPr marL="457200" lvl="0" indent="-334327" algn="l" rtl="0">
              <a:lnSpc>
                <a:spcPct val="150000"/>
              </a:lnSpc>
              <a:spcBef>
                <a:spcPts val="1200"/>
              </a:spcBef>
              <a:spcAft>
                <a:spcPts val="0"/>
              </a:spcAft>
              <a:buSzPct val="100000"/>
              <a:buFont typeface="Montserrat"/>
              <a:buChar char="●"/>
            </a:pPr>
            <a:r>
              <a:rPr lang="en">
                <a:latin typeface="Montserrat"/>
                <a:ea typeface="Montserrat"/>
                <a:cs typeface="Montserrat"/>
                <a:sym typeface="Montserrat"/>
              </a:rPr>
              <a:t>Background and education information, noting financial need</a:t>
            </a:r>
            <a:endParaRPr>
              <a:latin typeface="Montserrat"/>
              <a:ea typeface="Montserrat"/>
              <a:cs typeface="Montserrat"/>
              <a:sym typeface="Montserrat"/>
            </a:endParaRPr>
          </a:p>
          <a:p>
            <a:pPr marL="457200" lvl="0" indent="-33432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School transcript </a:t>
            </a:r>
            <a:endParaRPr>
              <a:latin typeface="Montserrat"/>
              <a:ea typeface="Montserrat"/>
              <a:cs typeface="Montserrat"/>
              <a:sym typeface="Montserrat"/>
            </a:endParaRPr>
          </a:p>
          <a:p>
            <a:pPr marL="457200" lvl="0" indent="-33432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Two letters of recommendation </a:t>
            </a:r>
            <a:endParaRPr>
              <a:latin typeface="Montserrat"/>
              <a:ea typeface="Montserrat"/>
              <a:cs typeface="Montserrat"/>
              <a:sym typeface="Montserrat"/>
            </a:endParaRPr>
          </a:p>
          <a:p>
            <a:pPr marL="457200" lvl="0" indent="-334327" algn="l" rtl="0">
              <a:lnSpc>
                <a:spcPct val="150000"/>
              </a:lnSpc>
              <a:spcBef>
                <a:spcPts val="0"/>
              </a:spcBef>
              <a:spcAft>
                <a:spcPts val="0"/>
              </a:spcAft>
              <a:buSzPts val="1665"/>
              <a:buFont typeface="Montserrat"/>
              <a:buChar char="●"/>
            </a:pPr>
            <a:r>
              <a:rPr lang="en">
                <a:latin typeface="Montserrat"/>
                <a:ea typeface="Montserrat"/>
                <a:cs typeface="Montserrat"/>
                <a:sym typeface="Montserrat"/>
              </a:rPr>
              <a:t>List of honors and activities</a:t>
            </a:r>
            <a:endParaRPr sz="100">
              <a:latin typeface="Montserrat"/>
              <a:ea typeface="Montserrat"/>
              <a:cs typeface="Montserrat"/>
              <a:sym typeface="Montserrat"/>
            </a:endParaRPr>
          </a:p>
          <a:p>
            <a:pPr marL="457200" lvl="0" indent="-33432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describing how having deaf parents shaped your life and goals, including a description of your career aspirations</a:t>
            </a:r>
            <a:endParaRPr>
              <a:latin typeface="Montserrat"/>
              <a:ea typeface="Montserrat"/>
              <a:cs typeface="Montserrat"/>
              <a:sym typeface="Montserrat"/>
            </a:endParaRPr>
          </a:p>
        </p:txBody>
      </p:sp>
      <p:sp>
        <p:nvSpPr>
          <p:cNvPr id="78" name="Google Shape;78;p16"/>
          <p:cNvSpPr txBox="1">
            <a:spLocks noGrp="1"/>
          </p:cNvSpPr>
          <p:nvPr>
            <p:ph type="subTitle" idx="1"/>
          </p:nvPr>
        </p:nvSpPr>
        <p:spPr>
          <a:xfrm>
            <a:off x="146550" y="1168800"/>
            <a:ext cx="4264500" cy="3711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latin typeface="Montserrat"/>
                <a:ea typeface="Montserrat"/>
                <a:cs typeface="Montserrat"/>
                <a:sym typeface="Montserrat"/>
              </a:rPr>
              <a:t>Over the years our application has taken many formats, including a paper application, a Google form and our current online application using the customizable database software Knack. </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Each year we assess our questions to ensure they align with our goals. In recent years we have shifted to a greater focus on </a:t>
            </a:r>
            <a:r>
              <a:rPr lang="en" u="sng">
                <a:latin typeface="Montserrat"/>
                <a:ea typeface="Montserrat"/>
                <a:cs typeface="Montserrat"/>
                <a:sym typeface="Montserrat"/>
              </a:rPr>
              <a:t>need</a:t>
            </a:r>
            <a:r>
              <a:rPr lang="en">
                <a:latin typeface="Montserrat"/>
                <a:ea typeface="Montserrat"/>
                <a:cs typeface="Montserrat"/>
                <a:sym typeface="Montserrat"/>
              </a:rPr>
              <a:t>, so we have asked applicants to describe any financial challenges they have and how this scholarship would impact their ability to pursue further schooling.</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sz="1276">
                <a:latin typeface="Montserrat"/>
                <a:ea typeface="Montserrat"/>
                <a:cs typeface="Montserrat"/>
                <a:sym typeface="Montserrat"/>
              </a:rPr>
              <a:t>*See attached application for reference.</a:t>
            </a:r>
            <a:endParaRPr sz="1276">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1125" y="475075"/>
            <a:ext cx="4264500" cy="65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b="1">
                <a:latin typeface="Playfair Display"/>
                <a:ea typeface="Playfair Display"/>
                <a:cs typeface="Playfair Display"/>
                <a:sym typeface="Playfair Display"/>
              </a:rPr>
              <a:t>2.  Solicit Applicants</a:t>
            </a:r>
            <a:endParaRPr sz="3100" b="1">
              <a:latin typeface="Playfair Display"/>
              <a:ea typeface="Playfair Display"/>
              <a:cs typeface="Playfair Display"/>
              <a:sym typeface="Playfair Display"/>
            </a:endParaRPr>
          </a:p>
        </p:txBody>
      </p:sp>
      <p:sp>
        <p:nvSpPr>
          <p:cNvPr id="84" name="Google Shape;84;p17"/>
          <p:cNvSpPr txBox="1">
            <a:spLocks noGrp="1"/>
          </p:cNvSpPr>
          <p:nvPr>
            <p:ph type="body" idx="2"/>
          </p:nvPr>
        </p:nvSpPr>
        <p:spPr>
          <a:xfrm>
            <a:off x="4718550" y="586150"/>
            <a:ext cx="4323000" cy="38331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b="1"/>
              <a:t>Application cycle tips: </a:t>
            </a:r>
            <a:endParaRPr b="1"/>
          </a:p>
          <a:p>
            <a:pPr marL="457200" lvl="0" indent="-334327" algn="l" rtl="0">
              <a:lnSpc>
                <a:spcPct val="150000"/>
              </a:lnSpc>
              <a:spcBef>
                <a:spcPts val="1200"/>
              </a:spcBef>
              <a:spcAft>
                <a:spcPts val="0"/>
              </a:spcAft>
              <a:buSzPct val="100000"/>
              <a:buFont typeface="Montserrat"/>
              <a:buChar char="●"/>
            </a:pPr>
            <a:r>
              <a:rPr lang="en">
                <a:latin typeface="Montserrat"/>
                <a:ea typeface="Montserrat"/>
                <a:cs typeface="Montserrat"/>
                <a:sym typeface="Montserrat"/>
              </a:rPr>
              <a:t>Promotion: We use social media, including Facebook pages for regional Coda groups, to get the word out. We also invite previous applicants to reapply.</a:t>
            </a:r>
            <a:endParaRPr>
              <a:latin typeface="Montserrat"/>
              <a:ea typeface="Montserrat"/>
              <a:cs typeface="Montserrat"/>
              <a:sym typeface="Montserrat"/>
            </a:endParaRPr>
          </a:p>
          <a:p>
            <a:pPr marL="457200" lvl="0" indent="-33432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Reminders: Prior to the application deadline we send frequent reminders to prompt applicants and letter writers to submit all materials required.</a:t>
            </a:r>
            <a:endParaRPr>
              <a:latin typeface="Montserrat"/>
              <a:ea typeface="Montserrat"/>
              <a:cs typeface="Montserrat"/>
              <a:sym typeface="Montserrat"/>
            </a:endParaRPr>
          </a:p>
        </p:txBody>
      </p:sp>
      <p:sp>
        <p:nvSpPr>
          <p:cNvPr id="85" name="Google Shape;85;p17"/>
          <p:cNvSpPr txBox="1">
            <a:spLocks noGrp="1"/>
          </p:cNvSpPr>
          <p:nvPr>
            <p:ph type="subTitle" idx="1"/>
          </p:nvPr>
        </p:nvSpPr>
        <p:spPr>
          <a:xfrm>
            <a:off x="131875" y="1130275"/>
            <a:ext cx="4323000" cy="3561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latin typeface="Montserrat"/>
                <a:ea typeface="Montserrat"/>
                <a:cs typeface="Montserrat"/>
                <a:sym typeface="Montserrat"/>
              </a:rPr>
              <a:t>Typically our application cycle runs for two months between 1 January and 28 February. All application materials must be received before the deadline for the application to be considered complete.</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Our application is open to hearing children of deaf adults who is or will be a student at an undergraduate institution within the following year. Previous recipients are not eligible to reapply. </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46550" y="469800"/>
            <a:ext cx="4264500" cy="69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100" b="1">
                <a:latin typeface="Playfair Display"/>
                <a:ea typeface="Playfair Display"/>
                <a:cs typeface="Playfair Display"/>
                <a:sym typeface="Playfair Display"/>
              </a:rPr>
              <a:t>3.  Review &amp; Selection</a:t>
            </a:r>
            <a:endParaRPr sz="3100" b="1">
              <a:latin typeface="Playfair Display"/>
              <a:ea typeface="Playfair Display"/>
              <a:cs typeface="Playfair Display"/>
              <a:sym typeface="Playfair Display"/>
            </a:endParaRPr>
          </a:p>
        </p:txBody>
      </p:sp>
      <p:sp>
        <p:nvSpPr>
          <p:cNvPr id="91" name="Google Shape;91;p18"/>
          <p:cNvSpPr txBox="1">
            <a:spLocks noGrp="1"/>
          </p:cNvSpPr>
          <p:nvPr>
            <p:ph type="body" idx="2"/>
          </p:nvPr>
        </p:nvSpPr>
        <p:spPr>
          <a:xfrm>
            <a:off x="4720275" y="512875"/>
            <a:ext cx="4264500" cy="3906300"/>
          </a:xfrm>
          <a:prstGeom prst="rect">
            <a:avLst/>
          </a:prstGeom>
          <a:noFill/>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en" b="1"/>
              <a:t>Application ratings: </a:t>
            </a:r>
            <a:endParaRPr b="1"/>
          </a:p>
          <a:p>
            <a:pPr marL="0" lvl="0" indent="0" algn="l" rtl="0">
              <a:lnSpc>
                <a:spcPct val="150000"/>
              </a:lnSpc>
              <a:spcBef>
                <a:spcPts val="1200"/>
              </a:spcBef>
              <a:spcAft>
                <a:spcPts val="0"/>
              </a:spcAft>
              <a:buNone/>
            </a:pPr>
            <a:r>
              <a:rPr lang="en">
                <a:latin typeface="Montserrat"/>
                <a:ea typeface="Montserrat"/>
                <a:cs typeface="Montserrat"/>
                <a:sym typeface="Montserrat"/>
              </a:rPr>
              <a:t>We ask other Codas to volunteer to help us rate applicants on a 1-10 scale in the following categories:</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organization</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content</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creativity</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Letters of recommendation</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Transcripts</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Impact</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Overall score</a:t>
            </a:r>
            <a:endParaRPr>
              <a:latin typeface="Montserrat"/>
              <a:ea typeface="Montserrat"/>
              <a:cs typeface="Montserrat"/>
              <a:sym typeface="Montserrat"/>
            </a:endParaRPr>
          </a:p>
          <a:p>
            <a:pPr marL="457200" lvl="0" indent="-325755"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Special (voluntary rating)</a:t>
            </a:r>
            <a:endParaRPr>
              <a:latin typeface="Montserrat"/>
              <a:ea typeface="Montserrat"/>
              <a:cs typeface="Montserrat"/>
              <a:sym typeface="Montserrat"/>
            </a:endParaRPr>
          </a:p>
        </p:txBody>
      </p:sp>
      <p:sp>
        <p:nvSpPr>
          <p:cNvPr id="92" name="Google Shape;92;p18"/>
          <p:cNvSpPr txBox="1">
            <a:spLocks noGrp="1"/>
          </p:cNvSpPr>
          <p:nvPr>
            <p:ph type="subTitle" idx="1"/>
          </p:nvPr>
        </p:nvSpPr>
        <p:spPr>
          <a:xfrm>
            <a:off x="146550" y="1168800"/>
            <a:ext cx="4264500" cy="3711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852"/>
              <a:buNone/>
            </a:pPr>
            <a:r>
              <a:rPr lang="en" sz="1727">
                <a:latin typeface="Montserrat"/>
                <a:ea typeface="Montserrat"/>
                <a:cs typeface="Montserrat"/>
                <a:sym typeface="Montserrat"/>
              </a:rPr>
              <a:t>Applications are scored in two rounds. During the first round, each application is rated separately by two of about 8-10 reviewers. The scholarship committee compares the average scores for each applicant to identify our top 10-15 finalists, watching for outliers in scoring.</a:t>
            </a:r>
            <a:endParaRPr sz="1727">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727">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727">
                <a:latin typeface="Montserrat"/>
                <a:ea typeface="Montserrat"/>
                <a:cs typeface="Montserrat"/>
                <a:sym typeface="Montserrat"/>
              </a:rPr>
              <a:t>During the second round, all finalists are scored by the same five reviewers. We then use those scores to identify our 3-5 recipients.</a:t>
            </a:r>
            <a:endParaRPr sz="1727">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727">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727">
                <a:latin typeface="Montserrat"/>
                <a:ea typeface="Montserrat"/>
                <a:cs typeface="Montserrat"/>
                <a:sym typeface="Montserrat"/>
              </a:rPr>
              <a:t>Awards are paid directly to the college/university of the recipient. </a:t>
            </a:r>
            <a:endParaRPr sz="1727">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b="1">
                <a:latin typeface="Playfair Display"/>
                <a:ea typeface="Playfair Display"/>
                <a:cs typeface="Playfair Display"/>
                <a:sym typeface="Playfair Display"/>
              </a:rPr>
              <a:t>Tips for Success</a:t>
            </a:r>
            <a:endParaRPr sz="3100" b="1">
              <a:latin typeface="Playfair Display"/>
              <a:ea typeface="Playfair Display"/>
              <a:cs typeface="Playfair Display"/>
              <a:sym typeface="Playfair Display"/>
            </a:endParaRPr>
          </a:p>
        </p:txBody>
      </p:sp>
      <p:sp>
        <p:nvSpPr>
          <p:cNvPr id="98" name="Google Shape;98;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E0E0E"/>
              </a:buClr>
              <a:buSzPts val="1800"/>
              <a:buFont typeface="Montserrat"/>
              <a:buChar char="●"/>
            </a:pPr>
            <a:r>
              <a:rPr lang="en">
                <a:solidFill>
                  <a:srgbClr val="0E0E0E"/>
                </a:solidFill>
                <a:highlight>
                  <a:srgbClr val="FFFFFF"/>
                </a:highlight>
                <a:latin typeface="Montserrat"/>
                <a:ea typeface="Montserrat"/>
                <a:cs typeface="Montserrat"/>
                <a:sym typeface="Montserrat"/>
              </a:rPr>
              <a:t>Start early and stay on top of your email inbox: Application challenges will arise – both for the committee and the applicants –  and it’s easier for everyone if they are addressed immediately. </a:t>
            </a:r>
            <a:br>
              <a:rPr lang="en">
                <a:solidFill>
                  <a:srgbClr val="0E0E0E"/>
                </a:solidFill>
                <a:highlight>
                  <a:srgbClr val="FFFFFF"/>
                </a:highlight>
                <a:latin typeface="Montserrat"/>
                <a:ea typeface="Montserrat"/>
                <a:cs typeface="Montserrat"/>
                <a:sym typeface="Montserrat"/>
              </a:rPr>
            </a:br>
            <a:endParaRPr sz="1908">
              <a:solidFill>
                <a:srgbClr val="0E0E0E"/>
              </a:solidFill>
              <a:highlight>
                <a:srgbClr val="FFFFFF"/>
              </a:highlight>
              <a:latin typeface="Montserrat"/>
              <a:ea typeface="Montserrat"/>
              <a:cs typeface="Montserrat"/>
              <a:sym typeface="Montserrat"/>
            </a:endParaRPr>
          </a:p>
          <a:p>
            <a:pPr marL="457200" lvl="0" indent="-342900" algn="l" rtl="0">
              <a:spcBef>
                <a:spcPts val="0"/>
              </a:spcBef>
              <a:spcAft>
                <a:spcPts val="0"/>
              </a:spcAft>
              <a:buClr>
                <a:srgbClr val="0E0E0E"/>
              </a:buClr>
              <a:buSzPts val="1800"/>
              <a:buFont typeface="Montserrat"/>
              <a:buChar char="●"/>
            </a:pPr>
            <a:r>
              <a:rPr lang="en">
                <a:solidFill>
                  <a:srgbClr val="0E0E0E"/>
                </a:solidFill>
                <a:highlight>
                  <a:srgbClr val="FFFFFF"/>
                </a:highlight>
                <a:latin typeface="Montserrat"/>
                <a:ea typeface="Montserrat"/>
                <a:cs typeface="Montserrat"/>
                <a:sym typeface="Montserrat"/>
              </a:rPr>
              <a:t>Solicit a diverse group of reviewers: One of the reasons we assign reviewers in pairs is to identify and eliminate biases in scoring. We are also cognizant that, on occasion, personal conflicts will leave some reviewers unable to complete their ratings, and keep back-up reviewers on hand to fill in. </a:t>
            </a:r>
            <a:endParaRPr>
              <a:solidFill>
                <a:srgbClr val="0E0E0E"/>
              </a:solidFill>
              <a:highlight>
                <a:srgbClr val="FFFFFF"/>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b="1">
                <a:latin typeface="Playfair Display"/>
                <a:ea typeface="Playfair Display"/>
                <a:cs typeface="Playfair Display"/>
                <a:sym typeface="Playfair Display"/>
              </a:rPr>
              <a:t>Challenges and Opportunities for Growth</a:t>
            </a:r>
            <a:endParaRPr sz="3100" b="1">
              <a:latin typeface="Playfair Display"/>
              <a:ea typeface="Playfair Display"/>
              <a:cs typeface="Playfair Display"/>
              <a:sym typeface="Playfair Display"/>
            </a:endParaRPr>
          </a:p>
        </p:txBody>
      </p:sp>
      <p:sp>
        <p:nvSpPr>
          <p:cNvPr id="104" name="Google Shape;104;p2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E0E0E"/>
              </a:buClr>
              <a:buSzPts val="1800"/>
              <a:buFont typeface="Montserrat"/>
              <a:buChar char="●"/>
            </a:pPr>
            <a:r>
              <a:rPr lang="en">
                <a:solidFill>
                  <a:srgbClr val="0E0E0E"/>
                </a:solidFill>
                <a:highlight>
                  <a:srgbClr val="FFFFFF"/>
                </a:highlight>
                <a:latin typeface="Montserrat"/>
                <a:ea typeface="Montserrat"/>
                <a:cs typeface="Montserrat"/>
                <a:sym typeface="Montserrat"/>
              </a:rPr>
              <a:t>Technology/cultural barriers: Some applicants and letter writers are unfamiliar with or unable to access the application on our current online platform. We work hard to troubleshoot these issues as they arise and extend leniency in application requirements as needed.</a:t>
            </a:r>
            <a:br>
              <a:rPr lang="en">
                <a:solidFill>
                  <a:srgbClr val="0E0E0E"/>
                </a:solidFill>
                <a:highlight>
                  <a:srgbClr val="FFFFFF"/>
                </a:highlight>
                <a:latin typeface="Montserrat"/>
                <a:ea typeface="Montserrat"/>
                <a:cs typeface="Montserrat"/>
                <a:sym typeface="Montserrat"/>
              </a:rPr>
            </a:br>
            <a:endParaRPr sz="1908">
              <a:solidFill>
                <a:srgbClr val="0E0E0E"/>
              </a:solidFill>
              <a:highlight>
                <a:srgbClr val="FFFFFF"/>
              </a:highlight>
              <a:latin typeface="Montserrat"/>
              <a:ea typeface="Montserrat"/>
              <a:cs typeface="Montserrat"/>
              <a:sym typeface="Montserrat"/>
            </a:endParaRPr>
          </a:p>
          <a:p>
            <a:pPr marL="457200" lvl="0" indent="-342900" algn="l" rtl="0">
              <a:spcBef>
                <a:spcPts val="0"/>
              </a:spcBef>
              <a:spcAft>
                <a:spcPts val="0"/>
              </a:spcAft>
              <a:buClr>
                <a:srgbClr val="0E0E0E"/>
              </a:buClr>
              <a:buSzPts val="1800"/>
              <a:buFont typeface="Montserrat"/>
              <a:buChar char="●"/>
            </a:pPr>
            <a:r>
              <a:rPr lang="en">
                <a:solidFill>
                  <a:srgbClr val="0E0E0E"/>
                </a:solidFill>
                <a:highlight>
                  <a:srgbClr val="FFFFFF"/>
                </a:highlight>
                <a:latin typeface="Montserrat"/>
                <a:ea typeface="Montserrat"/>
                <a:cs typeface="Montserrat"/>
                <a:sym typeface="Montserrat"/>
              </a:rPr>
              <a:t>Soliciting applications: Our sourcing is limited in some countries and impacts the number of applicants we attract from those regions. In the future, we are hoping to partner with deaf and Coda organizations around the globe to further our reach as an international scholarship opportunity. </a:t>
            </a:r>
            <a:endParaRPr>
              <a:solidFill>
                <a:srgbClr val="0E0E0E"/>
              </a:solidFill>
              <a:highlight>
                <a:srgbClr val="FFFFFF"/>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Any questions?</a:t>
            </a:r>
            <a:endParaRPr/>
          </a:p>
          <a:p>
            <a:pPr marL="0" lvl="0" indent="0" algn="ctr" rtl="0">
              <a:spcBef>
                <a:spcPts val="0"/>
              </a:spcBef>
              <a:spcAft>
                <a:spcPts val="0"/>
              </a:spcAft>
              <a:buNone/>
            </a:pPr>
            <a:endParaRPr sz="2588"/>
          </a:p>
          <a:p>
            <a:pPr marL="0" lvl="0" indent="0" algn="ctr" rtl="0">
              <a:spcBef>
                <a:spcPts val="0"/>
              </a:spcBef>
              <a:spcAft>
                <a:spcPts val="0"/>
              </a:spcAft>
              <a:buNone/>
            </a:pPr>
            <a:r>
              <a:rPr lang="en" sz="2588"/>
              <a:t>We are happy to help: scholarships@coda-international.org</a:t>
            </a:r>
            <a:endParaRPr sz="2588"/>
          </a:p>
        </p:txBody>
      </p:sp>
      <p:pic>
        <p:nvPicPr>
          <p:cNvPr id="110" name="Google Shape;110;p21"/>
          <p:cNvPicPr preferRelativeResize="0"/>
          <p:nvPr/>
        </p:nvPicPr>
        <p:blipFill rotWithShape="1">
          <a:blip r:embed="rId3">
            <a:alphaModFix/>
          </a:blip>
          <a:srcRect/>
          <a:stretch/>
        </p:blipFill>
        <p:spPr>
          <a:xfrm>
            <a:off x="1182551" y="3790550"/>
            <a:ext cx="1017178" cy="1019879"/>
          </a:xfrm>
          <a:prstGeom prst="rect">
            <a:avLst/>
          </a:prstGeom>
          <a:noFill/>
          <a:ln>
            <a:noFill/>
          </a:ln>
        </p:spPr>
      </p:pic>
      <p:pic>
        <p:nvPicPr>
          <p:cNvPr id="111" name="Google Shape;111;p21"/>
          <p:cNvPicPr preferRelativeResize="0"/>
          <p:nvPr/>
        </p:nvPicPr>
        <p:blipFill rotWithShape="1">
          <a:blip r:embed="rId4">
            <a:alphaModFix/>
          </a:blip>
          <a:srcRect/>
          <a:stretch/>
        </p:blipFill>
        <p:spPr>
          <a:xfrm>
            <a:off x="2416316" y="3794106"/>
            <a:ext cx="1013630" cy="1016322"/>
          </a:xfrm>
          <a:prstGeom prst="rect">
            <a:avLst/>
          </a:prstGeom>
          <a:noFill/>
          <a:ln>
            <a:noFill/>
          </a:ln>
        </p:spPr>
      </p:pic>
      <p:sp>
        <p:nvSpPr>
          <p:cNvPr id="112" name="Google Shape;112;p21"/>
          <p:cNvSpPr txBox="1"/>
          <p:nvPr/>
        </p:nvSpPr>
        <p:spPr>
          <a:xfrm>
            <a:off x="1245333" y="4838219"/>
            <a:ext cx="8916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Jennie Pyers</a:t>
            </a:r>
            <a:endParaRPr sz="900" b="1">
              <a:solidFill>
                <a:srgbClr val="FFFFFF"/>
              </a:solidFill>
              <a:latin typeface="Source Sans Pro"/>
              <a:ea typeface="Source Sans Pro"/>
              <a:cs typeface="Source Sans Pro"/>
              <a:sym typeface="Source Sans Pro"/>
            </a:endParaRPr>
          </a:p>
        </p:txBody>
      </p:sp>
      <p:sp>
        <p:nvSpPr>
          <p:cNvPr id="113" name="Google Shape;113;p21"/>
          <p:cNvSpPr txBox="1"/>
          <p:nvPr/>
        </p:nvSpPr>
        <p:spPr>
          <a:xfrm>
            <a:off x="3521526" y="4824346"/>
            <a:ext cx="12255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Su Kyong Isakson</a:t>
            </a:r>
            <a:endParaRPr sz="900" b="1">
              <a:solidFill>
                <a:srgbClr val="FFFFFF"/>
              </a:solidFill>
              <a:latin typeface="Source Sans Pro"/>
              <a:ea typeface="Source Sans Pro"/>
              <a:cs typeface="Source Sans Pro"/>
              <a:sym typeface="Source Sans Pro"/>
            </a:endParaRPr>
          </a:p>
        </p:txBody>
      </p:sp>
      <p:pic>
        <p:nvPicPr>
          <p:cNvPr id="114" name="Google Shape;114;p21"/>
          <p:cNvPicPr preferRelativeResize="0"/>
          <p:nvPr/>
        </p:nvPicPr>
        <p:blipFill rotWithShape="1">
          <a:blip r:embed="rId5">
            <a:alphaModFix/>
          </a:blip>
          <a:srcRect t="6640" b="15869"/>
          <a:stretch/>
        </p:blipFill>
        <p:spPr>
          <a:xfrm>
            <a:off x="4838634" y="3790550"/>
            <a:ext cx="904352" cy="1016313"/>
          </a:xfrm>
          <a:prstGeom prst="rect">
            <a:avLst/>
          </a:prstGeom>
          <a:noFill/>
          <a:ln>
            <a:noFill/>
          </a:ln>
        </p:spPr>
      </p:pic>
      <p:sp>
        <p:nvSpPr>
          <p:cNvPr id="115" name="Google Shape;115;p21"/>
          <p:cNvSpPr txBox="1"/>
          <p:nvPr/>
        </p:nvSpPr>
        <p:spPr>
          <a:xfrm>
            <a:off x="4678047" y="4824351"/>
            <a:ext cx="12255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Trisha Phadke</a:t>
            </a:r>
            <a:endParaRPr sz="900" b="1">
              <a:solidFill>
                <a:srgbClr val="FFFFFF"/>
              </a:solidFill>
              <a:latin typeface="Source Sans Pro"/>
              <a:ea typeface="Source Sans Pro"/>
              <a:cs typeface="Source Sans Pro"/>
              <a:sym typeface="Source Sans Pro"/>
            </a:endParaRPr>
          </a:p>
        </p:txBody>
      </p:sp>
      <p:pic>
        <p:nvPicPr>
          <p:cNvPr id="116" name="Google Shape;116;p21"/>
          <p:cNvPicPr preferRelativeResize="0"/>
          <p:nvPr/>
        </p:nvPicPr>
        <p:blipFill rotWithShape="1">
          <a:blip r:embed="rId6">
            <a:alphaModFix/>
          </a:blip>
          <a:srcRect l="16832" t="12889" r="27869" b="31480"/>
          <a:stretch/>
        </p:blipFill>
        <p:spPr>
          <a:xfrm>
            <a:off x="3646533" y="3790550"/>
            <a:ext cx="975514" cy="1047692"/>
          </a:xfrm>
          <a:prstGeom prst="rect">
            <a:avLst/>
          </a:prstGeom>
          <a:noFill/>
          <a:ln>
            <a:noFill/>
          </a:ln>
        </p:spPr>
      </p:pic>
      <p:sp>
        <p:nvSpPr>
          <p:cNvPr id="117" name="Google Shape;117;p21"/>
          <p:cNvSpPr txBox="1"/>
          <p:nvPr/>
        </p:nvSpPr>
        <p:spPr>
          <a:xfrm>
            <a:off x="2310392" y="4838267"/>
            <a:ext cx="12255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Naomi Caselli</a:t>
            </a:r>
            <a:endParaRPr sz="900" b="1">
              <a:solidFill>
                <a:srgbClr val="FFFFFF"/>
              </a:solidFill>
              <a:latin typeface="Source Sans Pro"/>
              <a:ea typeface="Source Sans Pro"/>
              <a:cs typeface="Source Sans Pro"/>
              <a:sym typeface="Source Sans Pro"/>
            </a:endParaRPr>
          </a:p>
        </p:txBody>
      </p:sp>
      <p:pic>
        <p:nvPicPr>
          <p:cNvPr id="118" name="Google Shape;118;p21"/>
          <p:cNvPicPr preferRelativeResize="0"/>
          <p:nvPr/>
        </p:nvPicPr>
        <p:blipFill rotWithShape="1">
          <a:blip r:embed="rId7">
            <a:alphaModFix/>
          </a:blip>
          <a:srcRect l="25051" r="13002" b="12526"/>
          <a:stretch/>
        </p:blipFill>
        <p:spPr>
          <a:xfrm flipH="1">
            <a:off x="5959573" y="3790550"/>
            <a:ext cx="904351" cy="1016314"/>
          </a:xfrm>
          <a:prstGeom prst="rect">
            <a:avLst/>
          </a:prstGeom>
          <a:noFill/>
          <a:ln>
            <a:noFill/>
          </a:ln>
        </p:spPr>
      </p:pic>
      <p:sp>
        <p:nvSpPr>
          <p:cNvPr id="119" name="Google Shape;119;p21"/>
          <p:cNvSpPr txBox="1"/>
          <p:nvPr/>
        </p:nvSpPr>
        <p:spPr>
          <a:xfrm>
            <a:off x="5799006" y="4824347"/>
            <a:ext cx="12255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Kristina Miranda</a:t>
            </a:r>
            <a:endParaRPr sz="900" b="1">
              <a:solidFill>
                <a:srgbClr val="FFFFFF"/>
              </a:solidFill>
              <a:latin typeface="Source Sans Pro"/>
              <a:ea typeface="Source Sans Pro"/>
              <a:cs typeface="Source Sans Pro"/>
              <a:sym typeface="Source Sans Pro"/>
            </a:endParaRPr>
          </a:p>
        </p:txBody>
      </p:sp>
      <p:pic>
        <p:nvPicPr>
          <p:cNvPr id="120" name="Google Shape;120;p21"/>
          <p:cNvPicPr preferRelativeResize="0"/>
          <p:nvPr/>
        </p:nvPicPr>
        <p:blipFill rotWithShape="1">
          <a:blip r:embed="rId8">
            <a:alphaModFix/>
          </a:blip>
          <a:srcRect l="34460" t="19009" r="34460" b="52638"/>
          <a:stretch/>
        </p:blipFill>
        <p:spPr>
          <a:xfrm>
            <a:off x="7080512" y="3804463"/>
            <a:ext cx="747420" cy="1019865"/>
          </a:xfrm>
          <a:prstGeom prst="rect">
            <a:avLst/>
          </a:prstGeom>
          <a:noFill/>
          <a:ln>
            <a:noFill/>
          </a:ln>
        </p:spPr>
      </p:pic>
      <p:sp>
        <p:nvSpPr>
          <p:cNvPr id="121" name="Google Shape;121;p21"/>
          <p:cNvSpPr txBox="1"/>
          <p:nvPr/>
        </p:nvSpPr>
        <p:spPr>
          <a:xfrm>
            <a:off x="6841452" y="4824347"/>
            <a:ext cx="12255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Kayla Canne</a:t>
            </a:r>
            <a:endParaRPr sz="900" b="1">
              <a:solidFill>
                <a:srgbClr val="FFFFFF"/>
              </a:solidFill>
              <a:latin typeface="Source Sans Pro"/>
              <a:ea typeface="Source Sans Pro"/>
              <a:cs typeface="Source Sans Pro"/>
              <a:sym typeface="Source Sans Pro"/>
            </a:endParaRPr>
          </a:p>
        </p:txBody>
      </p:sp>
      <p:pic>
        <p:nvPicPr>
          <p:cNvPr id="122" name="Google Shape;122;p21"/>
          <p:cNvPicPr preferRelativeResize="0"/>
          <p:nvPr/>
        </p:nvPicPr>
        <p:blipFill rotWithShape="1">
          <a:blip r:embed="rId9">
            <a:alphaModFix/>
          </a:blip>
          <a:srcRect l="23271" t="11292" r="23753"/>
          <a:stretch/>
        </p:blipFill>
        <p:spPr>
          <a:xfrm>
            <a:off x="8044519" y="3790538"/>
            <a:ext cx="747420" cy="1019865"/>
          </a:xfrm>
          <a:prstGeom prst="rect">
            <a:avLst/>
          </a:prstGeom>
          <a:noFill/>
          <a:ln>
            <a:noFill/>
          </a:ln>
        </p:spPr>
      </p:pic>
      <p:sp>
        <p:nvSpPr>
          <p:cNvPr id="123" name="Google Shape;123;p21"/>
          <p:cNvSpPr txBox="1"/>
          <p:nvPr/>
        </p:nvSpPr>
        <p:spPr>
          <a:xfrm>
            <a:off x="7805485" y="4824347"/>
            <a:ext cx="1225500" cy="208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1600"/>
              <a:buFont typeface="Source Sans Pro"/>
              <a:buNone/>
            </a:pPr>
            <a:r>
              <a:rPr lang="en" sz="900" b="1">
                <a:solidFill>
                  <a:srgbClr val="FFFFFF"/>
                </a:solidFill>
                <a:latin typeface="Source Sans Pro"/>
                <a:ea typeface="Source Sans Pro"/>
                <a:cs typeface="Source Sans Pro"/>
                <a:sym typeface="Source Sans Pro"/>
              </a:rPr>
              <a:t>Kiana Gonzalez</a:t>
            </a:r>
            <a:endParaRPr sz="900" b="1">
              <a:solidFill>
                <a:srgbClr val="FFFFFF"/>
              </a:solidFill>
              <a:latin typeface="Source Sans Pro"/>
              <a:ea typeface="Source Sans Pro"/>
              <a:cs typeface="Source Sans Pro"/>
              <a:sym typeface="Source Sans Pro"/>
            </a:endParaRPr>
          </a:p>
        </p:txBody>
      </p:sp>
      <p:sp>
        <p:nvSpPr>
          <p:cNvPr id="124" name="Google Shape;124;p21"/>
          <p:cNvSpPr txBox="1"/>
          <p:nvPr/>
        </p:nvSpPr>
        <p:spPr>
          <a:xfrm>
            <a:off x="88775" y="4051525"/>
            <a:ext cx="975600" cy="514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1600"/>
              <a:buFont typeface="Source Sans Pro"/>
              <a:buNone/>
            </a:pPr>
            <a:r>
              <a:rPr lang="en" sz="1200" b="1">
                <a:solidFill>
                  <a:srgbClr val="FFFFFF"/>
                </a:solidFill>
                <a:latin typeface="Source Sans Pro"/>
                <a:ea typeface="Source Sans Pro"/>
                <a:cs typeface="Source Sans Pro"/>
                <a:sym typeface="Source Sans Pro"/>
              </a:rPr>
              <a:t>Committee Co-Chairs</a:t>
            </a:r>
            <a:endParaRPr sz="1200" b="1">
              <a:solidFill>
                <a:srgbClr val="FFFFFF"/>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On-screen Show (16:9)</PresentationFormat>
  <Paragraphs>63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Source Sans Pro</vt:lpstr>
      <vt:lpstr>Montserrat</vt:lpstr>
      <vt:lpstr>Oswald</vt:lpstr>
      <vt:lpstr>Playfair Display</vt:lpstr>
      <vt:lpstr>Pop</vt:lpstr>
      <vt:lpstr>CODA International  Millie Brother Scholarship</vt:lpstr>
      <vt:lpstr>CODA International Millie Brother Scholarship</vt:lpstr>
      <vt:lpstr>Build Application Solicit Applicants Review and Selection</vt:lpstr>
      <vt:lpstr>Build Application</vt:lpstr>
      <vt:lpstr>2.  Solicit Applicants</vt:lpstr>
      <vt:lpstr>3.  Review &amp; Selection</vt:lpstr>
      <vt:lpstr>Tips for Success</vt:lpstr>
      <vt:lpstr>Challenges and Opportunities for Growth</vt:lpstr>
      <vt:lpstr>Any questions?  We are happy to help: scholarships@coda-international.org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CODA International  Millie Brother Scholarship</dc:title>
  <dc:creator>dleit</dc:creator>
  <cp:lastModifiedBy>David Leitson</cp:lastModifiedBy>
  <cp:revision>1</cp:revision>
  <dcterms:modified xsi:type="dcterms:W3CDTF">2023-10-24T17:11:30Z</dcterms:modified>
</cp:coreProperties>
</file>