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24384000" cy="13716000"/>
  <p:notesSz cx="6858000" cy="9144000"/>
  <p:embeddedFontLst>
    <p:embeddedFont>
      <p:font typeface="Helvetica Neue"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7" d="100"/>
          <a:sy n="37" d="100"/>
        </p:scale>
        <p:origin x="101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4" name="Google Shape;7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37" name="Google Shape;13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44" name="Google Shape;14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51" name="Google Shape;15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58" name="Google Shape;15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65" name="Google Shape;16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72" name="Google Shape;17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80" name="Google Shape;18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87" name="Google Shape;18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94" name="Google Shape;19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01" name="Google Shape;20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1" name="Google Shape;8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08" name="Google Shape;20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15" name="Google Shape;21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22" name="Google Shape;22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8" name="Google Shape;8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5" name="Google Shape;9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2" name="Google Shape;10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9" name="Google Shape;10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6" name="Google Shape;11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23" name="Google Shape;12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30" name="Google Shape;13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1201340" y="11859862"/>
            <a:ext cx="21971003"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 name="Google Shape;11;p2"/>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2" name="Google Shape;12;p2"/>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 name="Google Shape;13;p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2" name="Google Shape;52;p1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3" name="Google Shape;53;p1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6" name="Google Shape;56;p12"/>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7" name="Google Shape;57;p12"/>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8" name="Google Shape;58;p1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59"/>
        <p:cNvGrpSpPr/>
        <p:nvPr/>
      </p:nvGrpSpPr>
      <p:grpSpPr>
        <a:xfrm>
          <a:off x="0" y="0"/>
          <a:ext cx="0" cy="0"/>
          <a:chOff x="0" y="0"/>
          <a:chExt cx="0" cy="0"/>
        </a:xfrm>
      </p:grpSpPr>
      <p:sp>
        <p:nvSpPr>
          <p:cNvPr id="60" name="Google Shape;60;p13"/>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1" name="Google Shape;61;p13"/>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2" name="Google Shape;62;p1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
        <p:cNvGrpSpPr/>
        <p:nvPr/>
      </p:nvGrpSpPr>
      <p:grpSpPr>
        <a:xfrm>
          <a:off x="0" y="0"/>
          <a:ext cx="0" cy="0"/>
          <a:chOff x="0" y="0"/>
          <a:chExt cx="0" cy="0"/>
        </a:xfrm>
      </p:grpSpPr>
      <p:sp>
        <p:nvSpPr>
          <p:cNvPr id="64" name="Google Shape;64;p14"/>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5" name="Google Shape;65;p14"/>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6" name="Google Shape;66;p1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p:cSld name="Photo">
    <p:bg>
      <p:bgPr>
        <a:solidFill>
          <a:srgbClr val="FFFFFF"/>
        </a:solidFill>
        <a:effectLst/>
      </p:bgPr>
    </p:bg>
    <p:spTree>
      <p:nvGrpSpPr>
        <p:cNvPr id="1" name="Shape 67"/>
        <p:cNvGrpSpPr/>
        <p:nvPr/>
      </p:nvGrpSpPr>
      <p:grpSpPr>
        <a:xfrm>
          <a:off x="0" y="0"/>
          <a:ext cx="0" cy="0"/>
          <a:chOff x="0" y="0"/>
          <a:chExt cx="0" cy="0"/>
        </a:xfrm>
      </p:grpSpPr>
      <p:sp>
        <p:nvSpPr>
          <p:cNvPr id="68" name="Google Shape;68;p15"/>
          <p:cNvSpPr>
            <a:spLocks noGrp="1"/>
          </p:cNvSpPr>
          <p:nvPr>
            <p:ph type="pic" idx="2"/>
          </p:nvPr>
        </p:nvSpPr>
        <p:spPr>
          <a:xfrm>
            <a:off x="0" y="-1282700"/>
            <a:ext cx="24384000" cy="16281400"/>
          </a:xfrm>
          <a:prstGeom prst="rect">
            <a:avLst/>
          </a:prstGeom>
          <a:noFill/>
          <a:ln>
            <a:noFill/>
          </a:ln>
        </p:spPr>
      </p:sp>
      <p:sp>
        <p:nvSpPr>
          <p:cNvPr id="69" name="Google Shape;69;p1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0"/>
        <p:cNvGrpSpPr/>
        <p:nvPr/>
      </p:nvGrpSpPr>
      <p:grpSpPr>
        <a:xfrm>
          <a:off x="0" y="0"/>
          <a:ext cx="0" cy="0"/>
          <a:chOff x="0" y="0"/>
          <a:chExt cx="0" cy="0"/>
        </a:xfrm>
      </p:grpSpPr>
      <p:sp>
        <p:nvSpPr>
          <p:cNvPr id="71" name="Google Shape;71;p1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6" name="Google Shape;16;p3"/>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 name="Google Shape;17;p3"/>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 name="Google Shape;18;p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19"/>
        <p:cNvGrpSpPr/>
        <p:nvPr/>
      </p:nvGrpSpPr>
      <p:grpSpPr>
        <a:xfrm>
          <a:off x="0" y="0"/>
          <a:ext cx="0" cy="0"/>
          <a:chOff x="0" y="0"/>
          <a:chExt cx="0" cy="0"/>
        </a:xfrm>
      </p:grpSpPr>
      <p:sp>
        <p:nvSpPr>
          <p:cNvPr id="20" name="Google Shape;20;p4"/>
          <p:cNvSpPr>
            <a:spLocks noGrp="1"/>
          </p:cNvSpPr>
          <p:nvPr>
            <p:ph type="pic" idx="2"/>
          </p:nvPr>
        </p:nvSpPr>
        <p:spPr>
          <a:xfrm>
            <a:off x="9271000" y="1270000"/>
            <a:ext cx="16764000" cy="11176000"/>
          </a:xfrm>
          <a:prstGeom prst="rect">
            <a:avLst/>
          </a:prstGeom>
          <a:noFill/>
          <a:ln>
            <a:noFill/>
          </a:ln>
        </p:spPr>
      </p:sp>
      <p:sp>
        <p:nvSpPr>
          <p:cNvPr id="21" name="Google Shape;21;p4"/>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2" name="Google Shape;22;p4"/>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 name="Google Shape;23;p4"/>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24"/>
        <p:cNvGrpSpPr/>
        <p:nvPr/>
      </p:nvGrpSpPr>
      <p:grpSpPr>
        <a:xfrm>
          <a:off x="0" y="0"/>
          <a:ext cx="0" cy="0"/>
          <a:chOff x="0" y="0"/>
          <a:chExt cx="0" cy="0"/>
        </a:xfrm>
      </p:grpSpPr>
      <p:sp>
        <p:nvSpPr>
          <p:cNvPr id="25" name="Google Shape;25;p5"/>
          <p:cNvSpPr>
            <a:spLocks noGrp="1"/>
          </p:cNvSpPr>
          <p:nvPr>
            <p:ph type="pic" idx="2"/>
          </p:nvPr>
        </p:nvSpPr>
        <p:spPr>
          <a:xfrm>
            <a:off x="15417800" y="1270000"/>
            <a:ext cx="8144934" cy="5410200"/>
          </a:xfrm>
          <a:prstGeom prst="rect">
            <a:avLst/>
          </a:prstGeom>
          <a:noFill/>
          <a:ln>
            <a:noFill/>
          </a:ln>
        </p:spPr>
      </p:sp>
      <p:sp>
        <p:nvSpPr>
          <p:cNvPr id="26" name="Google Shape;26;p5"/>
          <p:cNvSpPr>
            <a:spLocks noGrp="1"/>
          </p:cNvSpPr>
          <p:nvPr>
            <p:ph type="pic" idx="3"/>
          </p:nvPr>
        </p:nvSpPr>
        <p:spPr>
          <a:xfrm>
            <a:off x="15443200" y="7086600"/>
            <a:ext cx="8138580" cy="5422900"/>
          </a:xfrm>
          <a:prstGeom prst="rect">
            <a:avLst/>
          </a:prstGeom>
          <a:noFill/>
          <a:ln>
            <a:noFill/>
          </a:ln>
        </p:spPr>
      </p:sp>
      <p:sp>
        <p:nvSpPr>
          <p:cNvPr id="27" name="Google Shape;27;p5"/>
          <p:cNvSpPr>
            <a:spLocks noGrp="1"/>
          </p:cNvSpPr>
          <p:nvPr>
            <p:ph type="pic" idx="4"/>
          </p:nvPr>
        </p:nvSpPr>
        <p:spPr>
          <a:xfrm>
            <a:off x="-124635" y="1270000"/>
            <a:ext cx="16840169" cy="11243712"/>
          </a:xfrm>
          <a:prstGeom prst="rect">
            <a:avLst/>
          </a:prstGeom>
          <a:noFill/>
          <a:ln>
            <a:noFill/>
          </a:ln>
        </p:spPr>
      </p:sp>
      <p:sp>
        <p:nvSpPr>
          <p:cNvPr id="28" name="Google Shape;28;p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1" name="Google Shape;31;p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Photo">
  <p:cSld name="Title &amp; Photo">
    <p:bg>
      <p:bgPr>
        <a:solidFill>
          <a:srgbClr val="FFFFFF"/>
        </a:solidFill>
        <a:effectLst/>
      </p:bgPr>
    </p:bg>
    <p:spTree>
      <p:nvGrpSpPr>
        <p:cNvPr id="1" name="Shape 32"/>
        <p:cNvGrpSpPr/>
        <p:nvPr/>
      </p:nvGrpSpPr>
      <p:grpSpPr>
        <a:xfrm>
          <a:off x="0" y="0"/>
          <a:ext cx="0" cy="0"/>
          <a:chOff x="0" y="0"/>
          <a:chExt cx="0" cy="0"/>
        </a:xfrm>
      </p:grpSpPr>
      <p:sp>
        <p:nvSpPr>
          <p:cNvPr id="33" name="Google Shape;33;p7"/>
          <p:cNvSpPr>
            <a:spLocks noGrp="1"/>
          </p:cNvSpPr>
          <p:nvPr>
            <p:ph type="pic" idx="2"/>
          </p:nvPr>
        </p:nvSpPr>
        <p:spPr>
          <a:xfrm>
            <a:off x="0" y="-1270000"/>
            <a:ext cx="24384000" cy="16272934"/>
          </a:xfrm>
          <a:prstGeom prst="rect">
            <a:avLst/>
          </a:prstGeom>
          <a:noFill/>
          <a:ln>
            <a:noFill/>
          </a:ln>
        </p:spPr>
      </p:sp>
      <p:sp>
        <p:nvSpPr>
          <p:cNvPr id="34" name="Google Shape;34;p7"/>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5" name="Google Shape;35;p7"/>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6" name="Google Shape;36;p7"/>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7" name="Google Shape;37;p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 name="Google Shape;40;p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3" name="Google Shape;43;p9"/>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 name="Google Shape;44;p9"/>
          <p:cNvSpPr>
            <a:spLocks noGrp="1"/>
          </p:cNvSpPr>
          <p:nvPr>
            <p:ph type="pic" idx="3"/>
          </p:nvPr>
        </p:nvSpPr>
        <p:spPr>
          <a:xfrm>
            <a:off x="9271000" y="1263848"/>
            <a:ext cx="16773843" cy="11188205"/>
          </a:xfrm>
          <a:prstGeom prst="rect">
            <a:avLst/>
          </a:prstGeom>
          <a:noFill/>
          <a:ln>
            <a:noFill/>
          </a:ln>
        </p:spPr>
      </p:sp>
      <p:sp>
        <p:nvSpPr>
          <p:cNvPr id="45" name="Google Shape;45;p9"/>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6" name="Google Shape;46;p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9" name="Google Shape;49;p10"/>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3" Type="http://schemas.openxmlformats.org/officeDocument/2006/relationships/hyperlink" Target="mailto:bert@ourbestus.org"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7"/>
          <p:cNvSpPr txBox="1">
            <a:spLocks noGrp="1"/>
          </p:cNvSpPr>
          <p:nvPr>
            <p:ph type="body" idx="1"/>
          </p:nvPr>
        </p:nvSpPr>
        <p:spPr>
          <a:xfrm>
            <a:off x="1201340" y="11859862"/>
            <a:ext cx="21971003" cy="636979"/>
          </a:xfrm>
          <a:prstGeom prst="rect">
            <a:avLst/>
          </a:prstGeom>
          <a:noFill/>
          <a:ln>
            <a:noFill/>
          </a:ln>
        </p:spPr>
        <p:txBody>
          <a:bodyPr spcFirstLastPara="1" wrap="square" lIns="45700" tIns="45700" rIns="45700" bIns="45700" anchor="t" anchorCtr="0">
            <a:normAutofit fontScale="55000" lnSpcReduction="10000"/>
          </a:bodyPr>
          <a:lstStyle/>
          <a:p>
            <a:pPr marL="0" lvl="0" indent="0" algn="l" rtl="0">
              <a:lnSpc>
                <a:spcPct val="100000"/>
              </a:lnSpc>
              <a:spcBef>
                <a:spcPts val="0"/>
              </a:spcBef>
              <a:spcAft>
                <a:spcPts val="0"/>
              </a:spcAft>
              <a:buClr>
                <a:srgbClr val="000000"/>
              </a:buClr>
              <a:buSzPct val="100000"/>
              <a:buFont typeface="Helvetica Neue"/>
              <a:buNone/>
            </a:pPr>
            <a:r>
              <a:rPr lang="en-US" sz="3600" b="1"/>
              <a:t>Bert Pickell, June 3, 2003</a:t>
            </a:r>
            <a:endParaRPr/>
          </a:p>
          <a:p>
            <a:pPr marL="0" lvl="0" indent="0" algn="l" rtl="0">
              <a:lnSpc>
                <a:spcPct val="100000"/>
              </a:lnSpc>
              <a:spcBef>
                <a:spcPts val="0"/>
              </a:spcBef>
              <a:spcAft>
                <a:spcPts val="0"/>
              </a:spcAft>
              <a:buClr>
                <a:srgbClr val="000000"/>
              </a:buClr>
              <a:buSzPct val="100000"/>
              <a:buFont typeface="Helvetica Neue"/>
              <a:buNone/>
            </a:pPr>
            <a:r>
              <a:rPr lang="en-US"/>
              <a:t>버트 피클 (Bert Pickell), 2003년 6월 3일</a:t>
            </a:r>
            <a:endParaRPr/>
          </a:p>
        </p:txBody>
      </p:sp>
      <p:sp>
        <p:nvSpPr>
          <p:cNvPr id="77" name="Google Shape;77;p17"/>
          <p:cNvSpPr txBox="1">
            <a:spLocks noGrp="1"/>
          </p:cNvSpPr>
          <p:nvPr>
            <p:ph type="ctrTitle" idx="4294967295"/>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p>
            <a:pPr marL="0" marR="0" lvl="0" indent="0" algn="l" rtl="0">
              <a:lnSpc>
                <a:spcPct val="80000"/>
              </a:lnSpc>
              <a:spcBef>
                <a:spcPts val="0"/>
              </a:spcBef>
              <a:spcAft>
                <a:spcPts val="0"/>
              </a:spcAft>
              <a:buClr>
                <a:srgbClr val="000000"/>
              </a:buClr>
              <a:buSzPts val="11600"/>
              <a:buFont typeface="Helvetica Neue"/>
              <a:buNone/>
            </a:pPr>
            <a:r>
              <a:rPr lang="en-US" sz="11600" b="1" i="0" u="none" strike="noStrike" cap="none">
                <a:solidFill>
                  <a:srgbClr val="000000"/>
                </a:solidFill>
                <a:latin typeface="Helvetica Neue"/>
                <a:ea typeface="Helvetica Neue"/>
                <a:cs typeface="Helvetica Neue"/>
                <a:sym typeface="Helvetica Neue"/>
              </a:rPr>
              <a:t>KODA Camp! Getting Started</a:t>
            </a:r>
            <a:br>
              <a:rPr lang="en-US" sz="11600" b="1" i="0" u="none" strike="noStrike" cap="none">
                <a:solidFill>
                  <a:srgbClr val="000000"/>
                </a:solidFill>
                <a:latin typeface="Helvetica Neue"/>
                <a:ea typeface="Helvetica Neue"/>
                <a:cs typeface="Helvetica Neue"/>
                <a:sym typeface="Helvetica Neue"/>
              </a:rPr>
            </a:br>
            <a:r>
              <a:rPr lang="en-US" sz="11600"/>
              <a:t>코다 캠프! 시작해 볼까요? </a:t>
            </a:r>
            <a:endParaRPr sz="8500" b="1" i="0" u="none" strike="noStrike" cap="none">
              <a:solidFill>
                <a:srgbClr val="000000"/>
              </a:solidFill>
              <a:latin typeface="Helvetica Neue"/>
              <a:ea typeface="Helvetica Neue"/>
              <a:cs typeface="Helvetica Neue"/>
              <a:sym typeface="Helvetica Neue"/>
            </a:endParaRPr>
          </a:p>
        </p:txBody>
      </p:sp>
      <p:sp>
        <p:nvSpPr>
          <p:cNvPr id="78" name="Google Shape;78;p17"/>
          <p:cNvSpPr txBox="1">
            <a:spLocks noGrp="1"/>
          </p:cNvSpPr>
          <p:nvPr>
            <p:ph type="subTitle" idx="4294967295"/>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000000"/>
              </a:buClr>
              <a:buSzPts val="5500"/>
              <a:buFont typeface="Helvetica Neue"/>
              <a:buNone/>
            </a:pPr>
            <a:r>
              <a:rPr lang="en-US" sz="5500" b="1"/>
              <a:t>새로운 코다(KODA) 캠프를 시작할 때 고려해야 할 사항</a:t>
            </a:r>
            <a:endParaRPr sz="55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5500"/>
              <a:buFont typeface="Helvetica Neue"/>
              <a:buNone/>
            </a:pPr>
            <a:endParaRPr sz="55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ct val="100000"/>
              <a:buFont typeface="Helvetica Neue"/>
              <a:buNone/>
            </a:pPr>
            <a:r>
              <a:rPr lang="en-US" sz="8500" b="1" i="0" u="none" strike="noStrike" cap="none">
                <a:solidFill>
                  <a:srgbClr val="000000"/>
                </a:solidFill>
                <a:latin typeface="Helvetica Neue"/>
                <a:ea typeface="Helvetica Neue"/>
                <a:cs typeface="Helvetica Neue"/>
                <a:sym typeface="Helvetica Neue"/>
              </a:rPr>
              <a:t>General Principles</a:t>
            </a:r>
            <a:br>
              <a:rPr lang="en-US" sz="8500" b="1" i="0" u="none" strike="noStrike" cap="none">
                <a:solidFill>
                  <a:srgbClr val="000000"/>
                </a:solidFill>
                <a:latin typeface="Helvetica Neue"/>
                <a:ea typeface="Helvetica Neue"/>
                <a:cs typeface="Helvetica Neue"/>
                <a:sym typeface="Helvetica Neue"/>
              </a:rPr>
            </a:br>
            <a:r>
              <a:rPr lang="en-US"/>
              <a:t>일반 원칙 </a:t>
            </a:r>
            <a:endParaRPr/>
          </a:p>
        </p:txBody>
      </p:sp>
      <p:sp>
        <p:nvSpPr>
          <p:cNvPr id="140" name="Google Shape;140;p26"/>
          <p:cNvSpPr txBox="1">
            <a:spLocks noGrp="1"/>
          </p:cNvSpPr>
          <p:nvPr>
            <p:ph type="body" idx="1"/>
          </p:nvPr>
        </p:nvSpPr>
        <p:spPr>
          <a:xfrm>
            <a:off x="1299650" y="3122774"/>
            <a:ext cx="21971100" cy="93480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Deaf Community and CODA Community Involvement</a:t>
            </a:r>
            <a:br>
              <a:rPr lang="en-US" sz="5500" b="1"/>
            </a:br>
            <a:r>
              <a:rPr lang="en-US"/>
              <a:t>농인 및 코다 커뮤니티의 참여</a:t>
            </a:r>
            <a:endParaRPr/>
          </a:p>
        </p:txBody>
      </p:sp>
      <p:sp>
        <p:nvSpPr>
          <p:cNvPr id="141" name="Google Shape;141;p26"/>
          <p:cNvSpPr txBox="1">
            <a:spLocks noGrp="1"/>
          </p:cNvSpPr>
          <p:nvPr>
            <p:ph type="body" idx="2"/>
          </p:nvPr>
        </p:nvSpPr>
        <p:spPr>
          <a:xfrm>
            <a:off x="1443775" y="4377948"/>
            <a:ext cx="19404900" cy="6310200"/>
          </a:xfrm>
          <a:prstGeom prst="rect">
            <a:avLst/>
          </a:prstGeom>
          <a:noFill/>
          <a:ln>
            <a:noFill/>
          </a:ln>
        </p:spPr>
        <p:txBody>
          <a:bodyPr spcFirstLastPara="1" wrap="square" lIns="50800" tIns="50800" rIns="50800" bIns="50800" anchor="t" anchorCtr="0">
            <a:noAutofit/>
          </a:bodyPr>
          <a:lstStyle/>
          <a:p>
            <a:pPr marL="609600" lvl="0" indent="-425196" algn="l" rtl="0">
              <a:lnSpc>
                <a:spcPct val="90000"/>
              </a:lnSpc>
              <a:spcBef>
                <a:spcPts val="0"/>
              </a:spcBef>
              <a:spcAft>
                <a:spcPts val="0"/>
              </a:spcAft>
              <a:buClr>
                <a:srgbClr val="000000"/>
              </a:buClr>
              <a:buSzPts val="3000"/>
              <a:buFont typeface="Helvetica Neue"/>
              <a:buChar char="•"/>
            </a:pPr>
            <a:r>
              <a:rPr lang="en-US" sz="3000" b="0" i="0" u="none" strike="noStrike" cap="none">
                <a:solidFill>
                  <a:srgbClr val="000000"/>
                </a:solidFill>
                <a:latin typeface="Helvetica Neue"/>
                <a:ea typeface="Helvetica Neue"/>
                <a:cs typeface="Helvetica Neue"/>
                <a:sym typeface="Helvetica Neue"/>
              </a:rPr>
              <a:t>Success is improved when Deaf people and CODAs work together to create the camp. Each perspective is critical to building a program that addresses the needs of that community.</a:t>
            </a:r>
            <a:br>
              <a:rPr lang="en-US" sz="3000" b="0" i="0" u="none" strike="noStrike" cap="none">
                <a:solidFill>
                  <a:srgbClr val="000000"/>
                </a:solidFill>
                <a:latin typeface="Helvetica Neue"/>
                <a:ea typeface="Helvetica Neue"/>
                <a:cs typeface="Helvetica Neue"/>
                <a:sym typeface="Helvetica Neue"/>
              </a:rPr>
            </a:br>
            <a:r>
              <a:rPr lang="en-US" sz="3000"/>
              <a:t>농인과 코다가 협력하여 캠프를 만들면</a:t>
            </a:r>
            <a:r>
              <a:rPr lang="en-US" sz="3000" b="0" i="0" u="none" strike="noStrike" cap="none">
                <a:solidFill>
                  <a:srgbClr val="000000"/>
                </a:solidFill>
                <a:latin typeface="Helvetica Neue"/>
                <a:ea typeface="Helvetica Neue"/>
                <a:cs typeface="Helvetica Neue"/>
                <a:sym typeface="Helvetica Neue"/>
              </a:rPr>
              <a:t> 성공</a:t>
            </a:r>
            <a:r>
              <a:rPr lang="en-US" sz="3000"/>
              <a:t>의 확률이 높아집니다</a:t>
            </a:r>
            <a:r>
              <a:rPr lang="en-US" sz="3000" b="0" i="0" u="none" strike="noStrike" cap="none">
                <a:solidFill>
                  <a:srgbClr val="000000"/>
                </a:solidFill>
                <a:latin typeface="Helvetica Neue"/>
                <a:ea typeface="Helvetica Neue"/>
                <a:cs typeface="Helvetica Neue"/>
                <a:sym typeface="Helvetica Neue"/>
              </a:rPr>
              <a:t>.</a:t>
            </a:r>
            <a:r>
              <a:rPr lang="en-US" sz="3000"/>
              <a:t> 해당 커뮤니티의 필요를 충족하는 프로그램을 구축하는 데에 모든 관점은 중요합니다. </a:t>
            </a:r>
            <a:endParaRPr sz="3000" b="0" i="0" u="none" strike="noStrike" cap="none">
              <a:solidFill>
                <a:srgbClr val="000000"/>
              </a:solidFill>
              <a:latin typeface="Helvetica Neue"/>
              <a:ea typeface="Helvetica Neue"/>
              <a:cs typeface="Helvetica Neue"/>
              <a:sym typeface="Helvetica Neue"/>
            </a:endParaRPr>
          </a:p>
          <a:p>
            <a:pPr marL="609600" lvl="0" indent="-425196" algn="l" rtl="0">
              <a:lnSpc>
                <a:spcPct val="90000"/>
              </a:lnSpc>
              <a:spcBef>
                <a:spcPts val="4500"/>
              </a:spcBef>
              <a:spcAft>
                <a:spcPts val="0"/>
              </a:spcAft>
              <a:buClr>
                <a:srgbClr val="000000"/>
              </a:buClr>
              <a:buSzPts val="3000"/>
              <a:buFont typeface="Helvetica Neue"/>
              <a:buChar char="•"/>
            </a:pPr>
            <a:r>
              <a:rPr lang="en-US" sz="3000" b="0" i="0" u="none" strike="noStrike" cap="none">
                <a:solidFill>
                  <a:srgbClr val="000000"/>
                </a:solidFill>
                <a:latin typeface="Helvetica Neue"/>
                <a:ea typeface="Helvetica Neue"/>
                <a:cs typeface="Helvetica Neue"/>
                <a:sym typeface="Helvetica Neue"/>
              </a:rPr>
              <a:t>Deaf parent involvement creates transparency, trust, understanding and collaborative relationship.</a:t>
            </a:r>
            <a:br>
              <a:rPr lang="en-US" sz="3000" b="0" i="0" u="none" strike="noStrike" cap="none">
                <a:solidFill>
                  <a:srgbClr val="000000"/>
                </a:solidFill>
                <a:latin typeface="Helvetica Neue"/>
                <a:ea typeface="Helvetica Neue"/>
                <a:cs typeface="Helvetica Neue"/>
                <a:sym typeface="Helvetica Neue"/>
              </a:rPr>
            </a:br>
            <a:r>
              <a:rPr lang="en-US" sz="3000"/>
              <a:t>농인</a:t>
            </a:r>
            <a:r>
              <a:rPr lang="en-US" sz="3000" b="0" i="0" u="none" strike="noStrike" cap="none">
                <a:solidFill>
                  <a:srgbClr val="000000"/>
                </a:solidFill>
                <a:latin typeface="Helvetica Neue"/>
                <a:ea typeface="Helvetica Neue"/>
                <a:cs typeface="Helvetica Neue"/>
                <a:sym typeface="Helvetica Neue"/>
              </a:rPr>
              <a:t> 부모의 참여는 투명성, 신뢰, 이해 및 협력 관계를 형성합니다.</a:t>
            </a:r>
            <a:endParaRPr sz="3000"/>
          </a:p>
          <a:p>
            <a:pPr marL="609600" lvl="0" indent="-425196" algn="l" rtl="0">
              <a:lnSpc>
                <a:spcPct val="90000"/>
              </a:lnSpc>
              <a:spcBef>
                <a:spcPts val="4500"/>
              </a:spcBef>
              <a:spcAft>
                <a:spcPts val="0"/>
              </a:spcAft>
              <a:buClr>
                <a:srgbClr val="000000"/>
              </a:buClr>
              <a:buSzPts val="3000"/>
              <a:buFont typeface="Helvetica Neue"/>
              <a:buChar char="•"/>
            </a:pPr>
            <a:r>
              <a:rPr lang="en-US" sz="3000" b="0" i="0" u="none" strike="noStrike" cap="none">
                <a:solidFill>
                  <a:srgbClr val="000000"/>
                </a:solidFill>
                <a:latin typeface="Helvetica Neue"/>
                <a:ea typeface="Helvetica Neue"/>
                <a:cs typeface="Helvetica Neue"/>
                <a:sym typeface="Helvetica Neue"/>
              </a:rPr>
              <a:t>Deaf parent involvement ensures more kids attending (word of mouth has always been the best marketing)</a:t>
            </a:r>
            <a:br>
              <a:rPr lang="en-US" sz="3000" b="0" i="0" u="none" strike="noStrike" cap="none">
                <a:solidFill>
                  <a:srgbClr val="000000"/>
                </a:solidFill>
                <a:latin typeface="Helvetica Neue"/>
                <a:ea typeface="Helvetica Neue"/>
                <a:cs typeface="Helvetica Neue"/>
                <a:sym typeface="Helvetica Neue"/>
              </a:rPr>
            </a:br>
            <a:r>
              <a:rPr lang="en-US" sz="3000">
                <a:solidFill>
                  <a:schemeClr val="dk1"/>
                </a:solidFill>
                <a:latin typeface="Arial"/>
                <a:ea typeface="Arial"/>
                <a:cs typeface="Arial"/>
                <a:sym typeface="Arial"/>
              </a:rPr>
              <a:t>농인 부모의 참여로 더 많은 아이들이 참석할 수 있습니다 (입소문은 항상 최고의 마케팅입니다).</a:t>
            </a:r>
            <a:endParaRPr sz="3000"/>
          </a:p>
          <a:p>
            <a:pPr marL="609600" lvl="0" indent="-425196" algn="l" rtl="0">
              <a:lnSpc>
                <a:spcPct val="90000"/>
              </a:lnSpc>
              <a:spcBef>
                <a:spcPts val="4500"/>
              </a:spcBef>
              <a:spcAft>
                <a:spcPts val="0"/>
              </a:spcAft>
              <a:buClr>
                <a:srgbClr val="000000"/>
              </a:buClr>
              <a:buSzPts val="3000"/>
              <a:buFont typeface="Helvetica Neue"/>
              <a:buChar char="•"/>
            </a:pPr>
            <a:r>
              <a:rPr lang="en-US" sz="3000" b="0" i="0" u="none" strike="noStrike" cap="none">
                <a:solidFill>
                  <a:srgbClr val="000000"/>
                </a:solidFill>
                <a:latin typeface="Helvetica Neue"/>
                <a:ea typeface="Helvetica Neue"/>
                <a:cs typeface="Helvetica Neue"/>
                <a:sym typeface="Helvetica Neue"/>
              </a:rPr>
              <a:t>Often good to start with smaller activities such as a one day event that can generate more interest from the community or communities</a:t>
            </a:r>
            <a:br>
              <a:rPr lang="en-US" sz="3000" b="0" i="0" u="none" strike="noStrike" cap="none">
                <a:solidFill>
                  <a:srgbClr val="000000"/>
                </a:solidFill>
                <a:latin typeface="Helvetica Neue"/>
                <a:ea typeface="Helvetica Neue"/>
                <a:cs typeface="Helvetica Neue"/>
                <a:sym typeface="Helvetica Neue"/>
              </a:rPr>
            </a:br>
            <a:r>
              <a:rPr lang="en-US" sz="3000"/>
              <a:t>각 공동체에서 더 많은 관심을 불러일으킬 수 있는 일일 행사와 같은 소규모 활동으로 시작하는 것이 좋습니다.</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ct val="100000"/>
              <a:buFont typeface="Helvetica Neue"/>
              <a:buNone/>
            </a:pPr>
            <a:r>
              <a:rPr lang="en-US" sz="8500" b="1" i="0" u="none" strike="noStrike" cap="none">
                <a:solidFill>
                  <a:srgbClr val="000000"/>
                </a:solidFill>
                <a:latin typeface="Helvetica Neue"/>
                <a:ea typeface="Helvetica Neue"/>
                <a:cs typeface="Helvetica Neue"/>
                <a:sym typeface="Helvetica Neue"/>
              </a:rPr>
              <a:t>General Principles</a:t>
            </a:r>
            <a:br>
              <a:rPr lang="en-US" sz="8500" b="1" i="0" u="none" strike="noStrike" cap="none">
                <a:solidFill>
                  <a:srgbClr val="000000"/>
                </a:solidFill>
                <a:latin typeface="Helvetica Neue"/>
                <a:ea typeface="Helvetica Neue"/>
                <a:cs typeface="Helvetica Neue"/>
                <a:sym typeface="Helvetica Neue"/>
              </a:rPr>
            </a:br>
            <a:r>
              <a:rPr lang="en-US"/>
              <a:t>일반 원칙</a:t>
            </a:r>
            <a:endParaRPr/>
          </a:p>
        </p:txBody>
      </p:sp>
      <p:sp>
        <p:nvSpPr>
          <p:cNvPr id="147" name="Google Shape;147;p27"/>
          <p:cNvSpPr txBox="1">
            <a:spLocks noGrp="1"/>
          </p:cNvSpPr>
          <p:nvPr>
            <p:ph type="body" idx="1"/>
          </p:nvPr>
        </p:nvSpPr>
        <p:spPr>
          <a:xfrm>
            <a:off x="1206500" y="3141437"/>
            <a:ext cx="21971100" cy="93480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Organizational and Legal Considerations</a:t>
            </a:r>
            <a:br>
              <a:rPr lang="en-US" sz="5500" b="1"/>
            </a:br>
            <a:r>
              <a:rPr lang="en-US"/>
              <a:t>조직적 및 법적 고려 사항</a:t>
            </a:r>
            <a:endParaRPr/>
          </a:p>
        </p:txBody>
      </p:sp>
      <p:sp>
        <p:nvSpPr>
          <p:cNvPr id="148" name="Google Shape;148;p27"/>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fontScale="85000" lnSpcReduction="20000"/>
          </a:bodyPr>
          <a:lstStyle/>
          <a:p>
            <a:pPr marL="609600" lvl="0" indent="-553364" algn="l" rtl="0">
              <a:lnSpc>
                <a:spcPct val="90000"/>
              </a:lnSpc>
              <a:spcBef>
                <a:spcPts val="0"/>
              </a:spcBef>
              <a:spcAft>
                <a:spcPts val="0"/>
              </a:spcAft>
              <a:buClr>
                <a:srgbClr val="000000"/>
              </a:buClr>
              <a:buSzPct val="123000"/>
              <a:buFont typeface="Helvetica Neue"/>
              <a:buChar char="•"/>
            </a:pPr>
            <a:r>
              <a:rPr lang="en-US" sz="4800" b="0" i="0" u="none" strike="noStrike" cap="none">
                <a:solidFill>
                  <a:srgbClr val="000000"/>
                </a:solidFill>
                <a:latin typeface="Helvetica Neue"/>
                <a:ea typeface="Helvetica Neue"/>
                <a:cs typeface="Helvetica Neue"/>
                <a:sym typeface="Helvetica Neue"/>
              </a:rPr>
              <a:t>Important to consider these as they relate to the specific country, examples here are based on experience in the United States</a:t>
            </a:r>
            <a:br>
              <a:rPr lang="en-US" sz="4800" b="0" i="0" u="none" strike="noStrike" cap="none">
                <a:solidFill>
                  <a:srgbClr val="000000"/>
                </a:solidFill>
                <a:latin typeface="Helvetica Neue"/>
                <a:ea typeface="Helvetica Neue"/>
                <a:cs typeface="Helvetica Neue"/>
                <a:sym typeface="Helvetica Neue"/>
              </a:rPr>
            </a:br>
            <a:r>
              <a:rPr lang="en-US"/>
              <a:t>특정 국가에 관한 사항을 고려하는 것이 중요합니다. 여기의 예는 미국에서의 경험을 기반으로 합니다.</a:t>
            </a:r>
            <a:endParaRPr sz="4800" b="0" i="0" u="none" strike="noStrike" cap="none">
              <a:solidFill>
                <a:srgbClr val="000000"/>
              </a:solidFill>
              <a:latin typeface="Helvetica Neue"/>
              <a:ea typeface="Helvetica Neue"/>
              <a:cs typeface="Helvetica Neue"/>
              <a:sym typeface="Helvetica Neue"/>
            </a:endParaRPr>
          </a:p>
          <a:p>
            <a:pPr marL="609600" lvl="0" indent="-553364" algn="l" rtl="0">
              <a:lnSpc>
                <a:spcPct val="90000"/>
              </a:lnSpc>
              <a:spcBef>
                <a:spcPts val="4500"/>
              </a:spcBef>
              <a:spcAft>
                <a:spcPts val="0"/>
              </a:spcAft>
              <a:buClr>
                <a:srgbClr val="000000"/>
              </a:buClr>
              <a:buSzPct val="123000"/>
              <a:buFont typeface="Helvetica Neue"/>
              <a:buChar char="•"/>
            </a:pPr>
            <a:r>
              <a:rPr lang="en-US" sz="4800" b="0" i="0" u="none" strike="noStrike" cap="none">
                <a:solidFill>
                  <a:srgbClr val="000000"/>
                </a:solidFill>
                <a:latin typeface="Helvetica Neue"/>
                <a:ea typeface="Helvetica Neue"/>
                <a:cs typeface="Helvetica Neue"/>
                <a:sym typeface="Helvetica Neue"/>
              </a:rPr>
              <a:t>How to set up the camp as a business</a:t>
            </a:r>
            <a:br>
              <a:rPr lang="en-US" sz="4800" b="0" i="0" u="none" strike="noStrike" cap="none">
                <a:solidFill>
                  <a:srgbClr val="000000"/>
                </a:solidFill>
                <a:latin typeface="Helvetica Neue"/>
                <a:ea typeface="Helvetica Neue"/>
                <a:cs typeface="Helvetica Neue"/>
                <a:sym typeface="Helvetica Neue"/>
              </a:rPr>
            </a:br>
            <a:r>
              <a:rPr lang="en-US"/>
              <a:t>캠프를 사업으로 설립하는 방법</a:t>
            </a:r>
            <a:endParaRPr/>
          </a:p>
          <a:p>
            <a:pPr marL="1219200" lvl="1" indent="-553363" algn="l" rtl="0">
              <a:lnSpc>
                <a:spcPct val="90000"/>
              </a:lnSpc>
              <a:spcBef>
                <a:spcPts val="4500"/>
              </a:spcBef>
              <a:spcAft>
                <a:spcPts val="0"/>
              </a:spcAft>
              <a:buClr>
                <a:srgbClr val="000000"/>
              </a:buClr>
              <a:buSzPct val="123000"/>
              <a:buFont typeface="Helvetica Neue"/>
              <a:buChar char="•"/>
            </a:pPr>
            <a:r>
              <a:rPr lang="en-US" sz="4800" b="0" i="0" u="none" strike="noStrike" cap="none">
                <a:solidFill>
                  <a:srgbClr val="000000"/>
                </a:solidFill>
                <a:latin typeface="Helvetica Neue"/>
                <a:ea typeface="Helvetica Neue"/>
                <a:cs typeface="Helvetica Neue"/>
                <a:sym typeface="Helvetica Neue"/>
              </a:rPr>
              <a:t>Decide whether to create a new business (KODA West, KODA Midwest, KODA Southwest) or operate as a program under an existing business (Camp Mark 7, Camp Grizzly)</a:t>
            </a:r>
            <a:br>
              <a:rPr lang="en-US" sz="4800" b="0" i="0" u="none" strike="noStrike" cap="none">
                <a:solidFill>
                  <a:srgbClr val="000000"/>
                </a:solidFill>
                <a:latin typeface="Helvetica Neue"/>
                <a:ea typeface="Helvetica Neue"/>
                <a:cs typeface="Helvetica Neue"/>
                <a:sym typeface="Helvetica Neue"/>
              </a:rPr>
            </a:br>
            <a:r>
              <a:rPr lang="en-US" sz="4800" b="0" i="0" u="none" strike="noStrike" cap="none">
                <a:solidFill>
                  <a:srgbClr val="000000"/>
                </a:solidFill>
                <a:latin typeface="Helvetica Neue"/>
                <a:ea typeface="Helvetica Neue"/>
                <a:cs typeface="Helvetica Neue"/>
                <a:sym typeface="Helvetica Neue"/>
              </a:rPr>
              <a:t>신규 사업(KODA West/</a:t>
            </a:r>
            <a:r>
              <a:rPr lang="en-US"/>
              <a:t>코다 서부</a:t>
            </a:r>
            <a:r>
              <a:rPr lang="en-US" sz="4800" b="0" i="0" u="none" strike="noStrike" cap="none">
                <a:solidFill>
                  <a:srgbClr val="000000"/>
                </a:solidFill>
                <a:latin typeface="Helvetica Neue"/>
                <a:ea typeface="Helvetica Neue"/>
                <a:cs typeface="Helvetica Neue"/>
                <a:sym typeface="Helvetica Neue"/>
              </a:rPr>
              <a:t>, KODA Midwest/</a:t>
            </a:r>
            <a:r>
              <a:rPr lang="en-US"/>
              <a:t>코다 중서부</a:t>
            </a:r>
            <a:r>
              <a:rPr lang="en-US" sz="4800" b="0" i="0" u="none" strike="noStrike" cap="none">
                <a:solidFill>
                  <a:srgbClr val="000000"/>
                </a:solidFill>
                <a:latin typeface="Helvetica Neue"/>
                <a:ea typeface="Helvetica Neue"/>
                <a:cs typeface="Helvetica Neue"/>
                <a:sym typeface="Helvetica Neue"/>
              </a:rPr>
              <a:t>, KODA Southwest/</a:t>
            </a:r>
            <a:r>
              <a:rPr lang="en-US"/>
              <a:t>코다 남서부</a:t>
            </a:r>
            <a:r>
              <a:rPr lang="en-US" sz="4800" b="0" i="0" u="none" strike="noStrike" cap="none">
                <a:solidFill>
                  <a:srgbClr val="000000"/>
                </a:solidFill>
                <a:latin typeface="Helvetica Neue"/>
                <a:ea typeface="Helvetica Neue"/>
                <a:cs typeface="Helvetica Neue"/>
                <a:sym typeface="Helvetica Neue"/>
              </a:rPr>
              <a:t>)을 </a:t>
            </a:r>
            <a:r>
              <a:rPr lang="en-US"/>
              <a:t>설립할지</a:t>
            </a:r>
            <a:r>
              <a:rPr lang="en-US" sz="4800" b="0" i="0" u="none" strike="noStrike" cap="none">
                <a:solidFill>
                  <a:srgbClr val="000000"/>
                </a:solidFill>
                <a:latin typeface="Helvetica Neue"/>
                <a:ea typeface="Helvetica Neue"/>
                <a:cs typeface="Helvetica Neue"/>
                <a:sym typeface="Helvetica Neue"/>
              </a:rPr>
              <a:t> 기존 사업(</a:t>
            </a:r>
            <a:r>
              <a:rPr lang="en-US"/>
              <a:t>마크 7 캠프</a:t>
            </a:r>
            <a:r>
              <a:rPr lang="en-US" sz="4800" b="0" i="0" u="none" strike="noStrike" cap="none">
                <a:solidFill>
                  <a:srgbClr val="000000"/>
                </a:solidFill>
                <a:latin typeface="Helvetica Neue"/>
                <a:ea typeface="Helvetica Neue"/>
                <a:cs typeface="Helvetica Neue"/>
                <a:sym typeface="Helvetica Neue"/>
              </a:rPr>
              <a:t>, </a:t>
            </a:r>
            <a:r>
              <a:rPr lang="en-US"/>
              <a:t>그리즐리 캠프</a:t>
            </a:r>
            <a:r>
              <a:rPr lang="en-US" sz="4800" b="0" i="0" u="none" strike="noStrike" cap="none">
                <a:solidFill>
                  <a:srgbClr val="000000"/>
                </a:solidFill>
                <a:latin typeface="Helvetica Neue"/>
                <a:ea typeface="Helvetica Neue"/>
                <a:cs typeface="Helvetica Neue"/>
                <a:sym typeface="Helvetica Neue"/>
              </a:rPr>
              <a:t>)</a:t>
            </a:r>
            <a:r>
              <a:rPr lang="en-US"/>
              <a:t> 산하의</a:t>
            </a:r>
            <a:r>
              <a:rPr lang="en-US" sz="4800" b="0" i="0" u="none" strike="noStrike" cap="none">
                <a:solidFill>
                  <a:srgbClr val="000000"/>
                </a:solidFill>
                <a:latin typeface="Helvetica Neue"/>
                <a:ea typeface="Helvetica Neue"/>
                <a:cs typeface="Helvetica Neue"/>
                <a:sym typeface="Helvetica Neue"/>
              </a:rPr>
              <a:t> 프로그램으로 운영할지 결정</a:t>
            </a:r>
            <a:endParaRPr/>
          </a:p>
          <a:p>
            <a:pPr marL="1219200" lvl="1" indent="-553363" algn="l" rtl="0">
              <a:lnSpc>
                <a:spcPct val="90000"/>
              </a:lnSpc>
              <a:spcBef>
                <a:spcPts val="4500"/>
              </a:spcBef>
              <a:spcAft>
                <a:spcPts val="0"/>
              </a:spcAft>
              <a:buClr>
                <a:srgbClr val="000000"/>
              </a:buClr>
              <a:buSzPct val="123000"/>
              <a:buFont typeface="Helvetica Neue"/>
              <a:buChar char="•"/>
            </a:pPr>
            <a:r>
              <a:rPr lang="en-US" sz="4800" b="0" i="0" u="none" strike="noStrike" cap="none">
                <a:solidFill>
                  <a:srgbClr val="000000"/>
                </a:solidFill>
                <a:latin typeface="Helvetica Neue"/>
                <a:ea typeface="Helvetica Neue"/>
                <a:cs typeface="Helvetica Neue"/>
                <a:sym typeface="Helvetica Neue"/>
              </a:rPr>
              <a:t>Create a board or committee to help with the work and oversee that the work gets completed</a:t>
            </a:r>
            <a:br>
              <a:rPr lang="en-US"/>
            </a:br>
            <a:r>
              <a:rPr lang="en-US"/>
              <a:t>작업을 돕고 작업 완료를 감독할 이사회 또는 위원회를 만듭니다.</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ct val="100000"/>
              <a:buFont typeface="Helvetica Neue"/>
              <a:buNone/>
            </a:pPr>
            <a:r>
              <a:rPr lang="en-US" sz="8500" b="1" i="0" u="none" strike="noStrike" cap="none">
                <a:solidFill>
                  <a:srgbClr val="000000"/>
                </a:solidFill>
                <a:latin typeface="Helvetica Neue"/>
                <a:ea typeface="Helvetica Neue"/>
                <a:cs typeface="Helvetica Neue"/>
                <a:sym typeface="Helvetica Neue"/>
              </a:rPr>
              <a:t>General Principles</a:t>
            </a:r>
            <a:br>
              <a:rPr lang="en-US" sz="8500" b="1" i="0" u="none" strike="noStrike" cap="none">
                <a:solidFill>
                  <a:srgbClr val="000000"/>
                </a:solidFill>
                <a:latin typeface="Helvetica Neue"/>
                <a:ea typeface="Helvetica Neue"/>
                <a:cs typeface="Helvetica Neue"/>
                <a:sym typeface="Helvetica Neue"/>
              </a:rPr>
            </a:br>
            <a:r>
              <a:rPr lang="en-US"/>
              <a:t>일반 원칙</a:t>
            </a:r>
            <a:endParaRPr/>
          </a:p>
        </p:txBody>
      </p:sp>
      <p:sp>
        <p:nvSpPr>
          <p:cNvPr id="154" name="Google Shape;154;p28"/>
          <p:cNvSpPr txBox="1">
            <a:spLocks noGrp="1"/>
          </p:cNvSpPr>
          <p:nvPr>
            <p:ph type="body" idx="1"/>
          </p:nvPr>
        </p:nvSpPr>
        <p:spPr>
          <a:xfrm>
            <a:off x="1206500" y="3170210"/>
            <a:ext cx="21971100" cy="93480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Organizational and Legal Considerations (continued)</a:t>
            </a:r>
            <a:br>
              <a:rPr lang="en-US"/>
            </a:br>
            <a:r>
              <a:rPr lang="en-US"/>
              <a:t>조직적 및 법적 고려 사항 (계속)</a:t>
            </a:r>
            <a:endParaRPr/>
          </a:p>
        </p:txBody>
      </p:sp>
      <p:sp>
        <p:nvSpPr>
          <p:cNvPr id="155" name="Google Shape;155;p28"/>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lnSpcReduction="10000"/>
          </a:bodyPr>
          <a:lstStyle/>
          <a:p>
            <a:pPr marL="1219200" lvl="1" indent="-609599" algn="l" rtl="0">
              <a:lnSpc>
                <a:spcPct val="90000"/>
              </a:lnSpc>
              <a:spcBef>
                <a:spcPts val="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If a new business is being created it is important to follow the legal rules of the location</a:t>
            </a:r>
            <a:br>
              <a:rPr lang="en-US" sz="4800" b="0" i="0" u="none" strike="noStrike" cap="none">
                <a:solidFill>
                  <a:srgbClr val="000000"/>
                </a:solidFill>
                <a:latin typeface="Helvetica Neue"/>
                <a:ea typeface="Helvetica Neue"/>
                <a:cs typeface="Helvetica Neue"/>
                <a:sym typeface="Helvetica Neue"/>
              </a:rPr>
            </a:br>
            <a:r>
              <a:rPr lang="en-US" sz="4800" b="0" i="0" u="none" strike="noStrike" cap="none">
                <a:solidFill>
                  <a:srgbClr val="000000"/>
                </a:solidFill>
                <a:latin typeface="Helvetica Neue"/>
                <a:ea typeface="Helvetica Neue"/>
                <a:cs typeface="Helvetica Neue"/>
                <a:sym typeface="Helvetica Neue"/>
              </a:rPr>
              <a:t>새로운 </a:t>
            </a:r>
            <a:r>
              <a:rPr lang="en-US"/>
              <a:t>사업을</a:t>
            </a:r>
            <a:r>
              <a:rPr lang="en-US" sz="4800" b="0" i="0" u="none" strike="noStrike" cap="none">
                <a:solidFill>
                  <a:srgbClr val="000000"/>
                </a:solidFill>
                <a:latin typeface="Helvetica Neue"/>
                <a:ea typeface="Helvetica Neue"/>
                <a:cs typeface="Helvetica Neue"/>
                <a:sym typeface="Helvetica Neue"/>
              </a:rPr>
              <a:t> </a:t>
            </a:r>
            <a:r>
              <a:rPr lang="en-US"/>
              <a:t>설립할</a:t>
            </a:r>
            <a:r>
              <a:rPr lang="en-US" sz="4800" b="0" i="0" u="none" strike="noStrike" cap="none">
                <a:solidFill>
                  <a:srgbClr val="000000"/>
                </a:solidFill>
                <a:latin typeface="Helvetica Neue"/>
                <a:ea typeface="Helvetica Neue"/>
                <a:cs typeface="Helvetica Neue"/>
                <a:sym typeface="Helvetica Neue"/>
              </a:rPr>
              <a:t> 경우 해당 </a:t>
            </a:r>
            <a:r>
              <a:rPr lang="en-US"/>
              <a:t>지역의</a:t>
            </a:r>
            <a:r>
              <a:rPr lang="en-US" sz="4800" b="0" i="0" u="none" strike="noStrike" cap="none">
                <a:solidFill>
                  <a:srgbClr val="000000"/>
                </a:solidFill>
                <a:latin typeface="Helvetica Neue"/>
                <a:ea typeface="Helvetica Neue"/>
                <a:cs typeface="Helvetica Neue"/>
                <a:sym typeface="Helvetica Neue"/>
              </a:rPr>
              <a:t> 법적 규칙을 따르는 것이 중요합니다.</a:t>
            </a:r>
            <a:endParaRPr/>
          </a:p>
          <a:p>
            <a:pPr marL="1828800" lvl="2"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Business name and entity type</a:t>
            </a:r>
            <a:br>
              <a:rPr lang="en-US" sz="4800" b="0" i="0" u="none" strike="noStrike" cap="none">
                <a:solidFill>
                  <a:srgbClr val="000000"/>
                </a:solidFill>
                <a:latin typeface="Helvetica Neue"/>
                <a:ea typeface="Helvetica Neue"/>
                <a:cs typeface="Helvetica Neue"/>
                <a:sym typeface="Helvetica Neue"/>
              </a:rPr>
            </a:br>
            <a:r>
              <a:rPr lang="en-US"/>
              <a:t>업체명 및 법인 유형</a:t>
            </a:r>
            <a:endParaRPr/>
          </a:p>
          <a:p>
            <a:pPr marL="1828800" lvl="2"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Tax ID number</a:t>
            </a:r>
            <a:br>
              <a:rPr lang="en-US" sz="4800" b="0" i="0" u="none" strike="noStrike" cap="none">
                <a:solidFill>
                  <a:srgbClr val="000000"/>
                </a:solidFill>
                <a:latin typeface="Helvetica Neue"/>
                <a:ea typeface="Helvetica Neue"/>
                <a:cs typeface="Helvetica Neue"/>
                <a:sym typeface="Helvetica Neue"/>
              </a:rPr>
            </a:br>
            <a:r>
              <a:rPr lang="en-US"/>
              <a:t>납세자 식별 번호</a:t>
            </a:r>
            <a:endParaRPr/>
          </a:p>
          <a:p>
            <a:pPr marL="1828800" lvl="2"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Bank account</a:t>
            </a:r>
            <a:br>
              <a:rPr lang="en-US" sz="4800" b="0" i="0" u="none" strike="noStrike" cap="none">
                <a:solidFill>
                  <a:srgbClr val="000000"/>
                </a:solidFill>
                <a:latin typeface="Helvetica Neue"/>
                <a:ea typeface="Helvetica Neue"/>
                <a:cs typeface="Helvetica Neue"/>
                <a:sym typeface="Helvetica Neue"/>
              </a:rPr>
            </a:br>
            <a:r>
              <a:rPr lang="en-US"/>
              <a:t>은행 계좌 번호</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9"/>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ct val="100000"/>
              <a:buFont typeface="Helvetica Neue"/>
              <a:buNone/>
            </a:pPr>
            <a:r>
              <a:rPr lang="en-US" sz="8500" b="1" i="0" u="none" strike="noStrike" cap="none">
                <a:solidFill>
                  <a:srgbClr val="000000"/>
                </a:solidFill>
                <a:latin typeface="Helvetica Neue"/>
                <a:ea typeface="Helvetica Neue"/>
                <a:cs typeface="Helvetica Neue"/>
                <a:sym typeface="Helvetica Neue"/>
              </a:rPr>
              <a:t>General Principles</a:t>
            </a:r>
            <a:br>
              <a:rPr lang="en-US" sz="8500" b="1" i="0" u="none" strike="noStrike" cap="none">
                <a:solidFill>
                  <a:srgbClr val="000000"/>
                </a:solidFill>
                <a:latin typeface="Helvetica Neue"/>
                <a:ea typeface="Helvetica Neue"/>
                <a:cs typeface="Helvetica Neue"/>
                <a:sym typeface="Helvetica Neue"/>
              </a:rPr>
            </a:br>
            <a:r>
              <a:rPr lang="en-US"/>
              <a:t>일반 원칙</a:t>
            </a:r>
            <a:endParaRPr/>
          </a:p>
        </p:txBody>
      </p:sp>
      <p:sp>
        <p:nvSpPr>
          <p:cNvPr id="161" name="Google Shape;161;p29"/>
          <p:cNvSpPr txBox="1">
            <a:spLocks noGrp="1"/>
          </p:cNvSpPr>
          <p:nvPr>
            <p:ph type="body" idx="1"/>
          </p:nvPr>
        </p:nvSpPr>
        <p:spPr>
          <a:xfrm>
            <a:off x="1206500" y="2913199"/>
            <a:ext cx="21971100" cy="93480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Organizational and Legal Considerations (continued)</a:t>
            </a:r>
            <a:br>
              <a:rPr lang="en-US" sz="5500" b="1"/>
            </a:br>
            <a:r>
              <a:rPr lang="en-US"/>
              <a:t>조직적 및 법적 고려 사항 (계속)</a:t>
            </a:r>
            <a:endParaRPr/>
          </a:p>
        </p:txBody>
      </p:sp>
      <p:sp>
        <p:nvSpPr>
          <p:cNvPr id="162" name="Google Shape;162;p29"/>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Autofit/>
          </a:bodyPr>
          <a:lstStyle/>
          <a:p>
            <a:pPr marL="609600" lvl="0" indent="-609600" algn="l" rtl="0">
              <a:lnSpc>
                <a:spcPct val="90000"/>
              </a:lnSpc>
              <a:spcBef>
                <a:spcPts val="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How to protect the camp as a business</a:t>
            </a:r>
            <a:br>
              <a:rPr lang="en-US" sz="4800" b="0" i="0" u="none" strike="noStrike" cap="none">
                <a:solidFill>
                  <a:srgbClr val="000000"/>
                </a:solidFill>
                <a:latin typeface="Helvetica Neue"/>
                <a:ea typeface="Helvetica Neue"/>
                <a:cs typeface="Helvetica Neue"/>
                <a:sym typeface="Helvetica Neue"/>
              </a:rPr>
            </a:br>
            <a:r>
              <a:rPr lang="en-US"/>
              <a:t>사업으로서 캠프를 보호하는 방법</a:t>
            </a:r>
            <a:endParaRPr/>
          </a:p>
          <a:p>
            <a:pPr marL="1219200" lvl="1" indent="-609599"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Insurance - consult a licensed insurance agent/agency to make sure the camp and board are protected </a:t>
            </a:r>
            <a:br>
              <a:rPr lang="en-US" sz="4800" b="0" i="0" u="none" strike="noStrike" cap="none">
                <a:solidFill>
                  <a:srgbClr val="000000"/>
                </a:solidFill>
                <a:latin typeface="Helvetica Neue"/>
                <a:ea typeface="Helvetica Neue"/>
                <a:cs typeface="Helvetica Neue"/>
                <a:sym typeface="Helvetica Neue"/>
              </a:rPr>
            </a:br>
            <a:r>
              <a:rPr lang="en-US" sz="4800" b="0" i="0" u="none" strike="noStrike" cap="none">
                <a:solidFill>
                  <a:srgbClr val="000000"/>
                </a:solidFill>
                <a:latin typeface="Helvetica Neue"/>
                <a:ea typeface="Helvetica Neue"/>
                <a:cs typeface="Helvetica Neue"/>
                <a:sym typeface="Helvetica Neue"/>
              </a:rPr>
              <a:t>보험 - 면허가 있는 보험 대리인/기관에 문의하여 캠프와 </a:t>
            </a:r>
            <a:r>
              <a:rPr lang="en-US"/>
              <a:t>이사회가</a:t>
            </a:r>
            <a:r>
              <a:rPr lang="en-US" sz="4800" b="0" i="0" u="none" strike="noStrike" cap="none">
                <a:solidFill>
                  <a:srgbClr val="000000"/>
                </a:solidFill>
                <a:latin typeface="Helvetica Neue"/>
                <a:ea typeface="Helvetica Neue"/>
                <a:cs typeface="Helvetica Neue"/>
                <a:sym typeface="Helvetica Neue"/>
              </a:rPr>
              <a:t> 보호되는지 확인하십시오.</a:t>
            </a:r>
            <a:endParaRPr/>
          </a:p>
          <a:p>
            <a:pPr marL="1219200" lvl="1" indent="-609598"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Training - have people to help with training counselors on how to work with children, people with experience as teachers and child development are important to include</a:t>
            </a:r>
            <a:br>
              <a:rPr lang="en-US" sz="4800" b="0" i="0" u="none" strike="noStrike" cap="none">
                <a:solidFill>
                  <a:srgbClr val="000000"/>
                </a:solidFill>
                <a:latin typeface="Helvetica Neue"/>
                <a:ea typeface="Helvetica Neue"/>
                <a:cs typeface="Helvetica Neue"/>
                <a:sym typeface="Helvetica Neue"/>
              </a:rPr>
            </a:br>
            <a:r>
              <a:rPr lang="en-US" sz="4800" b="0" i="0" u="none" strike="noStrike" cap="none">
                <a:solidFill>
                  <a:srgbClr val="000000"/>
                </a:solidFill>
                <a:latin typeface="Helvetica Neue"/>
                <a:ea typeface="Helvetica Neue"/>
                <a:cs typeface="Helvetica Neue"/>
                <a:sym typeface="Helvetica Neue"/>
              </a:rPr>
              <a:t>교육 - </a:t>
            </a:r>
            <a:r>
              <a:rPr lang="en-US"/>
              <a:t>아동과 함께 일하는 방법에 대하여 캠프 카운슬러를 교육할 때 교사 혹은 아동 발달 관련의 경험이 있는 사람들의 도움을 받는 것이 중요합니다.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0"/>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ct val="100000"/>
              <a:buFont typeface="Helvetica Neue"/>
              <a:buNone/>
            </a:pPr>
            <a:r>
              <a:rPr lang="en-US" sz="8500" b="1" i="0" u="none" strike="noStrike" cap="none">
                <a:solidFill>
                  <a:srgbClr val="000000"/>
                </a:solidFill>
                <a:latin typeface="Helvetica Neue"/>
                <a:ea typeface="Helvetica Neue"/>
                <a:cs typeface="Helvetica Neue"/>
                <a:sym typeface="Helvetica Neue"/>
              </a:rPr>
              <a:t>General Principles</a:t>
            </a:r>
            <a:br>
              <a:rPr lang="en-US" sz="8500" b="1" i="0" u="none" strike="noStrike" cap="none">
                <a:solidFill>
                  <a:srgbClr val="000000"/>
                </a:solidFill>
                <a:latin typeface="Helvetica Neue"/>
                <a:ea typeface="Helvetica Neue"/>
                <a:cs typeface="Helvetica Neue"/>
                <a:sym typeface="Helvetica Neue"/>
              </a:rPr>
            </a:br>
            <a:r>
              <a:rPr lang="en-US"/>
              <a:t>일반 원칙</a:t>
            </a:r>
            <a:endParaRPr/>
          </a:p>
        </p:txBody>
      </p:sp>
      <p:sp>
        <p:nvSpPr>
          <p:cNvPr id="168" name="Google Shape;168;p30"/>
          <p:cNvSpPr txBox="1">
            <a:spLocks noGrp="1"/>
          </p:cNvSpPr>
          <p:nvPr>
            <p:ph type="body" idx="1"/>
          </p:nvPr>
        </p:nvSpPr>
        <p:spPr>
          <a:xfrm>
            <a:off x="1206500" y="3048262"/>
            <a:ext cx="21971100" cy="93480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Finding a location</a:t>
            </a:r>
            <a:br>
              <a:rPr lang="en-US" sz="5500" b="1"/>
            </a:br>
            <a:r>
              <a:rPr lang="en-US"/>
              <a:t>위치 찾기</a:t>
            </a:r>
            <a:endParaRPr/>
          </a:p>
        </p:txBody>
      </p:sp>
      <p:sp>
        <p:nvSpPr>
          <p:cNvPr id="169" name="Google Shape;169;p30"/>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fontScale="70000" lnSpcReduction="20000"/>
          </a:bodyPr>
          <a:lstStyle/>
          <a:p>
            <a:pPr marL="609600" lvl="0" indent="-497128" algn="l" rtl="0">
              <a:lnSpc>
                <a:spcPct val="90000"/>
              </a:lnSpc>
              <a:spcBef>
                <a:spcPts val="0"/>
              </a:spcBef>
              <a:spcAft>
                <a:spcPts val="0"/>
              </a:spcAft>
              <a:buClr>
                <a:srgbClr val="000000"/>
              </a:buClr>
              <a:buSzPct val="123000"/>
              <a:buFont typeface="Helvetica Neue"/>
              <a:buChar char="•"/>
            </a:pPr>
            <a:r>
              <a:rPr lang="en-US" sz="4800" b="0" i="0" u="none" strike="noStrike" cap="none">
                <a:solidFill>
                  <a:srgbClr val="000000"/>
                </a:solidFill>
                <a:latin typeface="Helvetica Neue"/>
                <a:ea typeface="Helvetica Neue"/>
                <a:cs typeface="Helvetica Neue"/>
                <a:sym typeface="Helvetica Neue"/>
              </a:rPr>
              <a:t>Where to host the camp</a:t>
            </a:r>
            <a:br>
              <a:rPr lang="en-US" sz="4800" b="0" i="0" u="none" strike="noStrike" cap="none">
                <a:solidFill>
                  <a:srgbClr val="000000"/>
                </a:solidFill>
                <a:latin typeface="Helvetica Neue"/>
                <a:ea typeface="Helvetica Neue"/>
                <a:cs typeface="Helvetica Neue"/>
                <a:sym typeface="Helvetica Neue"/>
              </a:rPr>
            </a:br>
            <a:r>
              <a:rPr lang="en-US"/>
              <a:t>캠프 개최 장소</a:t>
            </a:r>
            <a:endParaRPr/>
          </a:p>
          <a:p>
            <a:pPr marL="1219200" lvl="1" indent="-497127" algn="l" rtl="0">
              <a:lnSpc>
                <a:spcPct val="90000"/>
              </a:lnSpc>
              <a:spcBef>
                <a:spcPts val="4500"/>
              </a:spcBef>
              <a:spcAft>
                <a:spcPts val="0"/>
              </a:spcAft>
              <a:buClr>
                <a:srgbClr val="000000"/>
              </a:buClr>
              <a:buSzPct val="123000"/>
              <a:buFont typeface="Helvetica Neue"/>
              <a:buChar char="•"/>
            </a:pPr>
            <a:r>
              <a:rPr lang="en-US" sz="4800" b="0" i="0" u="none" strike="noStrike" cap="none">
                <a:solidFill>
                  <a:srgbClr val="000000"/>
                </a:solidFill>
                <a:latin typeface="Helvetica Neue"/>
                <a:ea typeface="Helvetica Neue"/>
                <a:cs typeface="Helvetica Neue"/>
                <a:sym typeface="Helvetica Neue"/>
              </a:rPr>
              <a:t>Easier if a program of another camp (Camp Mark 7, Camp Grizzly)</a:t>
            </a:r>
            <a:br>
              <a:rPr lang="en-US" sz="4800" b="0" i="0" u="none" strike="noStrike" cap="none">
                <a:solidFill>
                  <a:srgbClr val="000000"/>
                </a:solidFill>
                <a:latin typeface="Helvetica Neue"/>
                <a:ea typeface="Helvetica Neue"/>
                <a:cs typeface="Helvetica Neue"/>
                <a:sym typeface="Helvetica Neue"/>
              </a:rPr>
            </a:br>
            <a:r>
              <a:rPr lang="en-US"/>
              <a:t>다른 캠프(마크 7, 그리즐리) 산하의 프로그램이면 더 수월함</a:t>
            </a:r>
            <a:endParaRPr/>
          </a:p>
          <a:p>
            <a:pPr marL="1219200" lvl="1" indent="-497127" algn="l" rtl="0">
              <a:lnSpc>
                <a:spcPct val="90000"/>
              </a:lnSpc>
              <a:spcBef>
                <a:spcPts val="4500"/>
              </a:spcBef>
              <a:spcAft>
                <a:spcPts val="0"/>
              </a:spcAft>
              <a:buClr>
                <a:srgbClr val="000000"/>
              </a:buClr>
              <a:buSzPct val="123000"/>
              <a:buFont typeface="Helvetica Neue"/>
              <a:buChar char="•"/>
            </a:pPr>
            <a:r>
              <a:rPr lang="en-US" sz="4800" b="0" i="0" u="none" strike="noStrike" cap="none">
                <a:solidFill>
                  <a:srgbClr val="000000"/>
                </a:solidFill>
                <a:latin typeface="Helvetica Neue"/>
                <a:ea typeface="Helvetica Neue"/>
                <a:cs typeface="Helvetica Neue"/>
                <a:sym typeface="Helvetica Neue"/>
              </a:rPr>
              <a:t>Challenges if looking to do it on your own</a:t>
            </a:r>
            <a:br>
              <a:rPr lang="en-US" sz="4800" b="0" i="0" u="none" strike="noStrike" cap="none">
                <a:solidFill>
                  <a:srgbClr val="000000"/>
                </a:solidFill>
                <a:latin typeface="Helvetica Neue"/>
                <a:ea typeface="Helvetica Neue"/>
                <a:cs typeface="Helvetica Neue"/>
                <a:sym typeface="Helvetica Neue"/>
              </a:rPr>
            </a:br>
            <a:r>
              <a:rPr lang="en-US"/>
              <a:t>스스로 설립하려는 경우 풀어야 할 과제</a:t>
            </a:r>
            <a:endParaRPr/>
          </a:p>
          <a:p>
            <a:pPr marL="1828800" lvl="2" indent="-497128" algn="l" rtl="0">
              <a:lnSpc>
                <a:spcPct val="90000"/>
              </a:lnSpc>
              <a:spcBef>
                <a:spcPts val="4500"/>
              </a:spcBef>
              <a:spcAft>
                <a:spcPts val="0"/>
              </a:spcAft>
              <a:buClr>
                <a:srgbClr val="000000"/>
              </a:buClr>
              <a:buSzPct val="123000"/>
              <a:buFont typeface="Helvetica Neue"/>
              <a:buChar char="•"/>
            </a:pPr>
            <a:r>
              <a:rPr lang="en-US" sz="4800" b="0" i="0" u="none" strike="noStrike" cap="none">
                <a:solidFill>
                  <a:srgbClr val="000000"/>
                </a:solidFill>
                <a:latin typeface="Helvetica Neue"/>
                <a:ea typeface="Helvetica Neue"/>
                <a:cs typeface="Helvetica Neue"/>
                <a:sym typeface="Helvetica Neue"/>
              </a:rPr>
              <a:t>Summer camp facilities have their own programs going on, so you may be left with time that is not desirable</a:t>
            </a:r>
            <a:br>
              <a:rPr lang="en-US" sz="4800" b="0" i="0" u="none" strike="noStrike" cap="none">
                <a:solidFill>
                  <a:srgbClr val="000000"/>
                </a:solidFill>
                <a:latin typeface="Helvetica Neue"/>
                <a:ea typeface="Helvetica Neue"/>
                <a:cs typeface="Helvetica Neue"/>
                <a:sym typeface="Helvetica Neue"/>
              </a:rPr>
            </a:br>
            <a:r>
              <a:rPr lang="en-US"/>
              <a:t>기존의 </a:t>
            </a:r>
            <a:r>
              <a:rPr lang="en-US" sz="4800" b="0" i="0" u="none" strike="noStrike" cap="none">
                <a:solidFill>
                  <a:srgbClr val="000000"/>
                </a:solidFill>
                <a:latin typeface="Helvetica Neue"/>
                <a:ea typeface="Helvetica Neue"/>
                <a:cs typeface="Helvetica Neue"/>
                <a:sym typeface="Helvetica Neue"/>
              </a:rPr>
              <a:t>여름 캠프 시설은 자체 프로그램</a:t>
            </a:r>
            <a:r>
              <a:rPr lang="en-US"/>
              <a:t>을 진행하므로</a:t>
            </a:r>
            <a:r>
              <a:rPr lang="en-US" sz="4800" b="0" i="0" u="none" strike="noStrike" cap="none">
                <a:solidFill>
                  <a:srgbClr val="000000"/>
                </a:solidFill>
                <a:latin typeface="Helvetica Neue"/>
                <a:ea typeface="Helvetica Neue"/>
                <a:cs typeface="Helvetica Neue"/>
                <a:sym typeface="Helvetica Neue"/>
              </a:rPr>
              <a:t> </a:t>
            </a:r>
            <a:r>
              <a:rPr lang="en-US"/>
              <a:t>적합하지</a:t>
            </a:r>
            <a:r>
              <a:rPr lang="en-US" sz="4800" b="0" i="0" u="none" strike="noStrike" cap="none">
                <a:solidFill>
                  <a:srgbClr val="000000"/>
                </a:solidFill>
                <a:latin typeface="Helvetica Neue"/>
                <a:ea typeface="Helvetica Neue"/>
                <a:cs typeface="Helvetica Neue"/>
                <a:sym typeface="Helvetica Neue"/>
              </a:rPr>
              <a:t> 않은 시간</a:t>
            </a:r>
            <a:r>
              <a:rPr lang="en-US"/>
              <a:t>대만</a:t>
            </a:r>
            <a:r>
              <a:rPr lang="en-US" sz="4800" b="0" i="0" u="none" strike="noStrike" cap="none">
                <a:solidFill>
                  <a:srgbClr val="000000"/>
                </a:solidFill>
                <a:latin typeface="Helvetica Neue"/>
                <a:ea typeface="Helvetica Neue"/>
                <a:cs typeface="Helvetica Neue"/>
                <a:sym typeface="Helvetica Neue"/>
              </a:rPr>
              <a:t> </a:t>
            </a:r>
            <a:r>
              <a:rPr lang="en-US"/>
              <a:t>남을 수 있습니다</a:t>
            </a:r>
            <a:r>
              <a:rPr lang="en-US" sz="4800" b="0" i="0" u="none" strike="noStrike" cap="none">
                <a:solidFill>
                  <a:srgbClr val="000000"/>
                </a:solidFill>
                <a:latin typeface="Helvetica Neue"/>
                <a:ea typeface="Helvetica Neue"/>
                <a:cs typeface="Helvetica Neue"/>
                <a:sym typeface="Helvetica Neue"/>
              </a:rPr>
              <a:t>.</a:t>
            </a:r>
            <a:endParaRPr/>
          </a:p>
          <a:p>
            <a:pPr marL="1828800" lvl="2" indent="-497128" algn="l" rtl="0">
              <a:lnSpc>
                <a:spcPct val="90000"/>
              </a:lnSpc>
              <a:spcBef>
                <a:spcPts val="4500"/>
              </a:spcBef>
              <a:spcAft>
                <a:spcPts val="0"/>
              </a:spcAft>
              <a:buClr>
                <a:srgbClr val="000000"/>
              </a:buClr>
              <a:buSzPct val="123000"/>
              <a:buFont typeface="Helvetica Neue"/>
              <a:buChar char="•"/>
            </a:pPr>
            <a:r>
              <a:rPr lang="en-US" sz="4800" b="0" i="0" u="none" strike="noStrike" cap="none">
                <a:solidFill>
                  <a:srgbClr val="000000"/>
                </a:solidFill>
                <a:latin typeface="Helvetica Neue"/>
                <a:ea typeface="Helvetica Neue"/>
                <a:cs typeface="Helvetica Neue"/>
                <a:sym typeface="Helvetica Neue"/>
              </a:rPr>
              <a:t>KODA Midwest found an educational camp that primarily serves schools during the school year</a:t>
            </a:r>
            <a:br>
              <a:rPr lang="en-US" sz="4800" b="0" i="0" u="none" strike="noStrike" cap="none">
                <a:solidFill>
                  <a:srgbClr val="000000"/>
                </a:solidFill>
                <a:latin typeface="Helvetica Neue"/>
                <a:ea typeface="Helvetica Neue"/>
                <a:cs typeface="Helvetica Neue"/>
                <a:sym typeface="Helvetica Neue"/>
              </a:rPr>
            </a:br>
            <a:r>
              <a:rPr lang="en-US"/>
              <a:t>코다 중서부(KODA Midwest)는 학기 기간 동안 학교를 대상으로 사용되는 교육 캠프 공간을 찾았습니다. </a:t>
            </a:r>
            <a:endParaRPr/>
          </a:p>
          <a:p>
            <a:pPr marL="1828800" lvl="2" indent="-497128" algn="l" rtl="0">
              <a:lnSpc>
                <a:spcPct val="90000"/>
              </a:lnSpc>
              <a:spcBef>
                <a:spcPts val="4500"/>
              </a:spcBef>
              <a:spcAft>
                <a:spcPts val="0"/>
              </a:spcAft>
              <a:buClr>
                <a:srgbClr val="000000"/>
              </a:buClr>
              <a:buSzPct val="123000"/>
              <a:buFont typeface="Helvetica Neue"/>
              <a:buChar char="•"/>
            </a:pPr>
            <a:r>
              <a:rPr lang="en-US" sz="4800" b="0" i="0" u="none" strike="noStrike" cap="none">
                <a:solidFill>
                  <a:srgbClr val="000000"/>
                </a:solidFill>
                <a:latin typeface="Helvetica Neue"/>
                <a:ea typeface="Helvetica Neue"/>
                <a:cs typeface="Helvetica Neue"/>
                <a:sym typeface="Helvetica Neue"/>
              </a:rPr>
              <a:t>KODA West has used several different places through the years</a:t>
            </a:r>
            <a:br>
              <a:rPr lang="en-US" sz="4800" b="0" i="0" u="none" strike="noStrike" cap="none">
                <a:solidFill>
                  <a:srgbClr val="000000"/>
                </a:solidFill>
                <a:latin typeface="Helvetica Neue"/>
                <a:ea typeface="Helvetica Neue"/>
                <a:cs typeface="Helvetica Neue"/>
                <a:sym typeface="Helvetica Neue"/>
              </a:rPr>
            </a:br>
            <a:r>
              <a:rPr lang="en-US"/>
              <a:t>코다 서부(KODA West)는 여러 장소를 사용해왔습니다.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sz="8500" b="1" i="0" u="none" strike="noStrike" cap="none">
                <a:solidFill>
                  <a:srgbClr val="000000"/>
                </a:solidFill>
                <a:latin typeface="Helvetica Neue"/>
                <a:ea typeface="Helvetica Neue"/>
                <a:cs typeface="Helvetica Neue"/>
                <a:sym typeface="Helvetica Neue"/>
              </a:rPr>
              <a:t>Camper Story</a:t>
            </a:r>
            <a:endParaRPr/>
          </a:p>
        </p:txBody>
      </p:sp>
      <p:sp>
        <p:nvSpPr>
          <p:cNvPr id="175" name="Google Shape;175;p3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Helvetica Neue"/>
              <a:buNone/>
            </a:pPr>
            <a:r>
              <a:rPr lang="en-US"/>
              <a:t>캠프 참가자 이야기</a:t>
            </a:r>
            <a:endParaRPr sz="5500" b="1"/>
          </a:p>
        </p:txBody>
      </p:sp>
      <p:sp>
        <p:nvSpPr>
          <p:cNvPr id="176" name="Google Shape;176;p31"/>
          <p:cNvSpPr txBox="1">
            <a:spLocks noGrp="1"/>
          </p:cNvSpPr>
          <p:nvPr>
            <p:ph type="body" idx="2"/>
          </p:nvPr>
        </p:nvSpPr>
        <p:spPr>
          <a:xfrm>
            <a:off x="1206500" y="3478479"/>
            <a:ext cx="21971100" cy="82560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50505"/>
              </a:buClr>
              <a:buSzPts val="3420"/>
              <a:buFont typeface="Helvetica Neue"/>
              <a:buNone/>
            </a:pPr>
            <a:r>
              <a:rPr lang="en-US" sz="2500">
                <a:solidFill>
                  <a:srgbClr val="050505"/>
                </a:solidFill>
              </a:rPr>
              <a:t>Hi! I’d like to share my experience with Koda Camp! Been to Camp Mark 7 for many years and attended Koda West twice. Now I am a counselor for Koda West going on my third year! </a:t>
            </a:r>
            <a:endParaRPr sz="2500"/>
          </a:p>
          <a:p>
            <a:pPr marL="0" lvl="0" indent="0" algn="l" rtl="0">
              <a:lnSpc>
                <a:spcPct val="100000"/>
              </a:lnSpc>
              <a:spcBef>
                <a:spcPts val="0"/>
              </a:spcBef>
              <a:spcAft>
                <a:spcPts val="0"/>
              </a:spcAft>
              <a:buClr>
                <a:srgbClr val="050505"/>
              </a:buClr>
              <a:buSzPts val="3420"/>
              <a:buFont typeface="Helvetica Neue"/>
              <a:buNone/>
            </a:pPr>
            <a:endParaRPr sz="2500">
              <a:solidFill>
                <a:srgbClr val="050505"/>
              </a:solidFill>
            </a:endParaRPr>
          </a:p>
          <a:p>
            <a:pPr marL="0" lvl="0" indent="0" algn="l" rtl="0">
              <a:lnSpc>
                <a:spcPct val="100000"/>
              </a:lnSpc>
              <a:spcBef>
                <a:spcPts val="0"/>
              </a:spcBef>
              <a:spcAft>
                <a:spcPts val="0"/>
              </a:spcAft>
              <a:buClr>
                <a:srgbClr val="050505"/>
              </a:buClr>
              <a:buSzPts val="3420"/>
              <a:buFont typeface="Helvetica Neue"/>
              <a:buNone/>
            </a:pPr>
            <a:r>
              <a:rPr lang="en-US" sz="2500">
                <a:solidFill>
                  <a:srgbClr val="050505"/>
                </a:solidFill>
              </a:rPr>
              <a:t>My experience with going to Koda Camp started (I think) back in 2006 when I was around 10-11 years old. I flew with another Koda friend of mine from California to New York by ourselves and had no idea how much my life would change. Koda Camp helped me find my identity and quickly became my second home. For the first time I was surrounded by other children who I can share life experiences with and be understood. I felt SEEN. I felt my confidence grow with each year I attended. My experiences and the connections I made have stayed with me throughout my life. Now at 27, I am able to give these same experiences that my wonderful counselors gave to me to other Koda kids at Koda West. I love seeing their identities grow and their confidence in being Koda shine. </a:t>
            </a:r>
            <a:endParaRPr sz="2500"/>
          </a:p>
          <a:p>
            <a:pPr marL="0" lvl="0" indent="0" algn="l" rtl="0">
              <a:lnSpc>
                <a:spcPct val="100000"/>
              </a:lnSpc>
              <a:spcBef>
                <a:spcPts val="0"/>
              </a:spcBef>
              <a:spcAft>
                <a:spcPts val="0"/>
              </a:spcAft>
              <a:buClr>
                <a:srgbClr val="050505"/>
              </a:buClr>
              <a:buSzPts val="3420"/>
              <a:buFont typeface="Helvetica Neue"/>
              <a:buNone/>
            </a:pPr>
            <a:r>
              <a:rPr lang="en-US" sz="2500">
                <a:solidFill>
                  <a:srgbClr val="050505"/>
                </a:solidFill>
              </a:rPr>
              <a:t>Not only did I grow with a stronger Koda identity, I also felt my Deaf Pride grow as well. I am extremely proud to be born into the Deaf World and so thankful for my parents for giving me this gift of the Koda Community. </a:t>
            </a:r>
            <a:endParaRPr sz="2500"/>
          </a:p>
          <a:p>
            <a:pPr marL="0" lvl="0" indent="0" algn="l" rtl="0">
              <a:lnSpc>
                <a:spcPct val="100000"/>
              </a:lnSpc>
              <a:spcBef>
                <a:spcPts val="0"/>
              </a:spcBef>
              <a:spcAft>
                <a:spcPts val="0"/>
              </a:spcAft>
              <a:buClr>
                <a:srgbClr val="050505"/>
              </a:buClr>
              <a:buSzPts val="3420"/>
              <a:buFont typeface="Helvetica Neue"/>
              <a:buNone/>
            </a:pPr>
            <a:endParaRPr sz="2500">
              <a:solidFill>
                <a:srgbClr val="050505"/>
              </a:solidFill>
            </a:endParaRPr>
          </a:p>
          <a:p>
            <a:pPr marL="0" lvl="0" indent="0" algn="l" rtl="0">
              <a:lnSpc>
                <a:spcPct val="100000"/>
              </a:lnSpc>
              <a:spcBef>
                <a:spcPts val="0"/>
              </a:spcBef>
              <a:spcAft>
                <a:spcPts val="0"/>
              </a:spcAft>
              <a:buClr>
                <a:srgbClr val="050505"/>
              </a:buClr>
              <a:buSzPts val="3420"/>
              <a:buFont typeface="Helvetica Neue"/>
              <a:buNone/>
            </a:pPr>
            <a:endParaRPr sz="2500">
              <a:solidFill>
                <a:srgbClr val="050505"/>
              </a:solidFill>
            </a:endParaRPr>
          </a:p>
          <a:p>
            <a:pPr marL="0" lvl="0" indent="0" algn="l" rtl="0">
              <a:lnSpc>
                <a:spcPct val="100000"/>
              </a:lnSpc>
              <a:spcBef>
                <a:spcPts val="0"/>
              </a:spcBef>
              <a:spcAft>
                <a:spcPts val="0"/>
              </a:spcAft>
              <a:buClr>
                <a:srgbClr val="050505"/>
              </a:buClr>
              <a:buSzPts val="3420"/>
              <a:buFont typeface="Helvetica Neue"/>
              <a:buNone/>
            </a:pPr>
            <a:r>
              <a:rPr lang="en-US" sz="2500">
                <a:solidFill>
                  <a:srgbClr val="050505"/>
                </a:solidFill>
              </a:rPr>
              <a:t>Cami Cambone-Barlow</a:t>
            </a:r>
            <a:br>
              <a:rPr lang="en-US" sz="2500">
                <a:solidFill>
                  <a:srgbClr val="050505"/>
                </a:solidFill>
              </a:rPr>
            </a:br>
            <a:br>
              <a:rPr lang="en-US" sz="2500">
                <a:solidFill>
                  <a:srgbClr val="050505"/>
                </a:solidFill>
              </a:rPr>
            </a:br>
            <a:r>
              <a:rPr lang="en-US" sz="2500">
                <a:solidFill>
                  <a:srgbClr val="050505"/>
                </a:solidFill>
              </a:rPr>
              <a:t>안녕하세요! 코다 캠프와 함께한 제 경험을 공유하고 싶습니다! 수년간 마크 7 캠프에 있었고 코다 서부에도 두 번 참석했습니다. 이제 저는 코다 서부의 3년차 카운슬러입니다!</a:t>
            </a:r>
            <a:endParaRPr sz="2500">
              <a:solidFill>
                <a:srgbClr val="050505"/>
              </a:solidFill>
            </a:endParaRPr>
          </a:p>
          <a:p>
            <a:pPr marL="0" lvl="0" indent="0" algn="l" rtl="0">
              <a:lnSpc>
                <a:spcPct val="100000"/>
              </a:lnSpc>
              <a:spcBef>
                <a:spcPts val="0"/>
              </a:spcBef>
              <a:spcAft>
                <a:spcPts val="0"/>
              </a:spcAft>
              <a:buClr>
                <a:srgbClr val="050505"/>
              </a:buClr>
              <a:buSzPts val="3420"/>
              <a:buFont typeface="Helvetica Neue"/>
              <a:buNone/>
            </a:pPr>
            <a:endParaRPr sz="2500">
              <a:solidFill>
                <a:srgbClr val="050505"/>
              </a:solidFill>
            </a:endParaRPr>
          </a:p>
          <a:p>
            <a:pPr marL="0" lvl="0" indent="0" algn="l" rtl="0">
              <a:lnSpc>
                <a:spcPct val="100000"/>
              </a:lnSpc>
              <a:spcBef>
                <a:spcPts val="0"/>
              </a:spcBef>
              <a:spcAft>
                <a:spcPts val="0"/>
              </a:spcAft>
              <a:buClr>
                <a:srgbClr val="050505"/>
              </a:buClr>
              <a:buSzPts val="3420"/>
              <a:buFont typeface="Helvetica Neue"/>
              <a:buNone/>
            </a:pPr>
            <a:r>
              <a:rPr lang="en-US" sz="2500">
                <a:solidFill>
                  <a:srgbClr val="050505"/>
                </a:solidFill>
              </a:rPr>
              <a:t>코다 캠프에서의 제 경험은 제가 (아마도) 10-11살 정도였던 2006년에 시작되었습니다. 다른 코다 친구와 함께 캘리포니아에서 뉴욕까지 혼자 비행기를 탔고, 제 인생이 얼마나 바뀔지 전혀 몰랐습니다. 코다 캠프는 제 정체성을 찾는 데 도움을 주었고 빠르게 제2의 집이 되었습니다. 처음으로 제 삶의 경험을 공유하고 이해할 수 있는 다른 아이들과 함께하게 됐습니다. 누군가가 저를 진심으로 보고 있다는 느낌이 들었습니다. 매년 참석할 때마다 자신감이 커지는 것을 느꼈습니다. 이곳에서의 제 경험과 제가 만든 관계들은 평생 저와 함께했습니다. 이제 27살이 된 저는 과거 훌륭한 카운슬러들이 저에게 해준 것과 같은 경험들을 코다 서부 캠프의 다른 코다 아이들에게 줄 수 있습니다. 그들의 정체성이 성장하고 코다가 되는 것에 대한 자신감이 빛나는 모습을 보는 것을 좋아합니다.</a:t>
            </a:r>
            <a:br>
              <a:rPr lang="en-US" sz="2500">
                <a:solidFill>
                  <a:srgbClr val="050505"/>
                </a:solidFill>
              </a:rPr>
            </a:br>
            <a:r>
              <a:rPr lang="en-US" sz="2500">
                <a:solidFill>
                  <a:srgbClr val="050505"/>
                </a:solidFill>
              </a:rPr>
              <a:t>저는 더 강한 코다 정체성을 가진 사람으로 성장했을 뿐만 아니라 농사회에 대한 자부심이 성장하는 것도 느꼈습니다. 저는 농인의 세계에서 태어난 것을 매우 자랑스럽게 생각하며 코다 공동체라는 이 선물을 제게 주신 부모님께 감사드립니다.</a:t>
            </a:r>
            <a:br>
              <a:rPr lang="en-US" sz="2500">
                <a:solidFill>
                  <a:srgbClr val="050505"/>
                </a:solidFill>
              </a:rPr>
            </a:br>
            <a:br>
              <a:rPr lang="en-US" sz="2500">
                <a:solidFill>
                  <a:srgbClr val="050505"/>
                </a:solidFill>
              </a:rPr>
            </a:br>
            <a:r>
              <a:rPr lang="en-US" sz="2500">
                <a:solidFill>
                  <a:srgbClr val="050505"/>
                </a:solidFill>
              </a:rPr>
              <a:t>캐미 캠본-발로우</a:t>
            </a:r>
            <a:endParaRPr sz="2500">
              <a:solidFill>
                <a:srgbClr val="050505"/>
              </a:solidFill>
            </a:endParaRPr>
          </a:p>
        </p:txBody>
      </p:sp>
      <p:pic>
        <p:nvPicPr>
          <p:cNvPr id="177" name="Google Shape;177;p31" descr="1f91f.png"/>
          <p:cNvPicPr preferRelativeResize="0"/>
          <p:nvPr/>
        </p:nvPicPr>
        <p:blipFill rotWithShape="1">
          <a:blip r:embed="rId3">
            <a:alphaModFix/>
          </a:blip>
          <a:srcRect/>
          <a:stretch/>
        </p:blipFill>
        <p:spPr>
          <a:xfrm>
            <a:off x="1206500" y="4248504"/>
            <a:ext cx="406400" cy="4064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ct val="100000"/>
              <a:buFont typeface="Helvetica Neue"/>
              <a:buNone/>
            </a:pPr>
            <a:r>
              <a:rPr lang="en-US" sz="8500" b="1" i="0" u="none" strike="noStrike" cap="none">
                <a:solidFill>
                  <a:srgbClr val="000000"/>
                </a:solidFill>
                <a:latin typeface="Helvetica Neue"/>
                <a:ea typeface="Helvetica Neue"/>
                <a:cs typeface="Helvetica Neue"/>
                <a:sym typeface="Helvetica Neue"/>
              </a:rPr>
              <a:t>General Principles</a:t>
            </a:r>
            <a:br>
              <a:rPr lang="en-US" sz="8500" b="1" i="0" u="none" strike="noStrike" cap="none">
                <a:solidFill>
                  <a:srgbClr val="000000"/>
                </a:solidFill>
                <a:latin typeface="Helvetica Neue"/>
                <a:ea typeface="Helvetica Neue"/>
                <a:cs typeface="Helvetica Neue"/>
                <a:sym typeface="Helvetica Neue"/>
              </a:rPr>
            </a:br>
            <a:r>
              <a:rPr lang="en-US"/>
              <a:t>일반 원칙 </a:t>
            </a:r>
            <a:endParaRPr/>
          </a:p>
        </p:txBody>
      </p:sp>
      <p:sp>
        <p:nvSpPr>
          <p:cNvPr id="183" name="Google Shape;183;p32"/>
          <p:cNvSpPr txBox="1">
            <a:spLocks noGrp="1"/>
          </p:cNvSpPr>
          <p:nvPr>
            <p:ph type="body" idx="1"/>
          </p:nvPr>
        </p:nvSpPr>
        <p:spPr>
          <a:xfrm>
            <a:off x="1206500" y="2913199"/>
            <a:ext cx="21971100" cy="93480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Program Components</a:t>
            </a:r>
            <a:endParaRPr sz="5500" b="1"/>
          </a:p>
          <a:p>
            <a:pPr marL="0" lvl="0" indent="0" algn="l" rtl="0">
              <a:lnSpc>
                <a:spcPct val="100000"/>
              </a:lnSpc>
              <a:spcBef>
                <a:spcPts val="0"/>
              </a:spcBef>
              <a:spcAft>
                <a:spcPts val="0"/>
              </a:spcAft>
              <a:buClr>
                <a:srgbClr val="000000"/>
              </a:buClr>
              <a:buSzPct val="100000"/>
              <a:buFont typeface="Helvetica Neue"/>
              <a:buNone/>
            </a:pPr>
            <a:r>
              <a:rPr lang="en-US"/>
              <a:t>프로그램의 요소</a:t>
            </a:r>
            <a:endParaRPr/>
          </a:p>
        </p:txBody>
      </p:sp>
      <p:sp>
        <p:nvSpPr>
          <p:cNvPr id="184" name="Google Shape;184;p32"/>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lnSpcReduction="20000"/>
          </a:bodyPr>
          <a:lstStyle/>
          <a:p>
            <a:pPr marL="609600" lvl="0" indent="-609600" algn="l" rtl="0">
              <a:lnSpc>
                <a:spcPct val="90000"/>
              </a:lnSpc>
              <a:spcBef>
                <a:spcPts val="0"/>
              </a:spcBef>
              <a:spcAft>
                <a:spcPts val="0"/>
              </a:spcAft>
              <a:buClr>
                <a:srgbClr val="000000"/>
              </a:buClr>
              <a:buSzPts val="5904"/>
              <a:buFont typeface="Helvetica Neue"/>
              <a:buChar char="•"/>
            </a:pPr>
            <a:r>
              <a:rPr lang="en-US" sz="4800" i="0" u="none" strike="noStrike" cap="none">
                <a:solidFill>
                  <a:srgbClr val="000000"/>
                </a:solidFill>
              </a:rPr>
              <a:t>Program components may change depending on cultural considerations of the local community</a:t>
            </a:r>
            <a:br>
              <a:rPr lang="en-US" sz="4800" i="0" u="none" strike="noStrike" cap="none">
                <a:solidFill>
                  <a:srgbClr val="000000"/>
                </a:solidFill>
              </a:rPr>
            </a:br>
            <a:r>
              <a:rPr lang="en-US" sz="5500">
                <a:solidFill>
                  <a:schemeClr val="dk1"/>
                </a:solidFill>
                <a:latin typeface="Arial"/>
                <a:ea typeface="Arial"/>
                <a:cs typeface="Arial"/>
                <a:sym typeface="Arial"/>
              </a:rPr>
              <a:t>프로그램 구성 요소는 지역 사회의 문화적 고려 사항에 따라 변경될 수 있습니다.</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i="0" u="none" strike="noStrike" cap="none">
                <a:solidFill>
                  <a:srgbClr val="000000"/>
                </a:solidFill>
              </a:rPr>
              <a:t>Reminder that camp is supposed to be fun, make sure lots of normal fun things to do are included. Camp is for the kids!!</a:t>
            </a:r>
            <a:br>
              <a:rPr lang="en-US" sz="4800" i="0" u="none" strike="noStrike" cap="none">
                <a:solidFill>
                  <a:srgbClr val="000000"/>
                </a:solidFill>
              </a:rPr>
            </a:br>
            <a:r>
              <a:rPr lang="en-US" sz="5500">
                <a:solidFill>
                  <a:schemeClr val="dk1"/>
                </a:solidFill>
                <a:latin typeface="Arial"/>
                <a:ea typeface="Arial"/>
                <a:cs typeface="Arial"/>
                <a:sym typeface="Arial"/>
              </a:rPr>
              <a:t>캠프는 재미있어야 한다는 것을 기억하세요. 일반적으로 재밌다고 여겨지는 많은 활동을 포함하세요. 캠프는 아이들을 위한 것입니다!!</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Team building has been important component, many CODAs/KODAs are not great at asking for help</a:t>
            </a:r>
            <a:br>
              <a:rPr lang="en-US" sz="4800" b="0" i="0" u="none" strike="noStrike" cap="none">
                <a:solidFill>
                  <a:srgbClr val="000000"/>
                </a:solidFill>
                <a:latin typeface="Helvetica Neue"/>
                <a:ea typeface="Helvetica Neue"/>
                <a:cs typeface="Helvetica Neue"/>
                <a:sym typeface="Helvetica Neue"/>
              </a:rPr>
            </a:br>
            <a:r>
              <a:rPr lang="en-US" sz="4800" b="0" i="0" u="none" strike="noStrike" cap="none">
                <a:solidFill>
                  <a:srgbClr val="000000"/>
                </a:solidFill>
                <a:latin typeface="Helvetica Neue"/>
                <a:ea typeface="Helvetica Neue"/>
                <a:cs typeface="Helvetica Neue"/>
                <a:sym typeface="Helvetica Neue"/>
              </a:rPr>
              <a:t>팀 </a:t>
            </a:r>
            <a:r>
              <a:rPr lang="en-US"/>
              <a:t>빌딩은 </a:t>
            </a:r>
            <a:r>
              <a:rPr lang="en-US" sz="4800" b="0" i="0" u="none" strike="noStrike" cap="none">
                <a:solidFill>
                  <a:srgbClr val="000000"/>
                </a:solidFill>
                <a:latin typeface="Helvetica Neue"/>
                <a:ea typeface="Helvetica Neue"/>
                <a:cs typeface="Helvetica Neue"/>
                <a:sym typeface="Helvetica Neue"/>
              </a:rPr>
              <a:t>중요한 구성 요소</a:t>
            </a:r>
            <a:r>
              <a:rPr lang="en-US"/>
              <a:t>. </a:t>
            </a:r>
            <a:r>
              <a:rPr lang="en-US" sz="4800" b="0" i="0" u="none" strike="noStrike" cap="none">
                <a:solidFill>
                  <a:srgbClr val="000000"/>
                </a:solidFill>
                <a:latin typeface="Helvetica Neue"/>
                <a:ea typeface="Helvetica Neue"/>
                <a:cs typeface="Helvetica Neue"/>
                <a:sym typeface="Helvetica Neue"/>
              </a:rPr>
              <a:t>많은 </a:t>
            </a:r>
            <a:r>
              <a:rPr lang="en-US"/>
              <a:t>코다가</a:t>
            </a:r>
            <a:r>
              <a:rPr lang="en-US" sz="4800" b="0" i="0" u="none" strike="noStrike" cap="none">
                <a:solidFill>
                  <a:srgbClr val="000000"/>
                </a:solidFill>
                <a:latin typeface="Helvetica Neue"/>
                <a:ea typeface="Helvetica Neue"/>
                <a:cs typeface="Helvetica Neue"/>
                <a:sym typeface="Helvetica Neue"/>
              </a:rPr>
              <a:t> 도움을 요청하는 데 능숙하지 않습니다.</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ct val="100000"/>
              <a:buFont typeface="Helvetica Neue"/>
              <a:buNone/>
            </a:pPr>
            <a:r>
              <a:rPr lang="en-US" sz="8500" b="1" i="0" u="none" strike="noStrike" cap="none">
                <a:solidFill>
                  <a:srgbClr val="000000"/>
                </a:solidFill>
                <a:latin typeface="Helvetica Neue"/>
                <a:ea typeface="Helvetica Neue"/>
                <a:cs typeface="Helvetica Neue"/>
                <a:sym typeface="Helvetica Neue"/>
              </a:rPr>
              <a:t>General Principles</a:t>
            </a:r>
            <a:br>
              <a:rPr lang="en-US" sz="8500" b="1" i="0" u="none" strike="noStrike" cap="none">
                <a:solidFill>
                  <a:srgbClr val="000000"/>
                </a:solidFill>
                <a:latin typeface="Helvetica Neue"/>
                <a:ea typeface="Helvetica Neue"/>
                <a:cs typeface="Helvetica Neue"/>
                <a:sym typeface="Helvetica Neue"/>
              </a:rPr>
            </a:br>
            <a:r>
              <a:rPr lang="en-US"/>
              <a:t>일반 원칙</a:t>
            </a:r>
            <a:endParaRPr/>
          </a:p>
        </p:txBody>
      </p:sp>
      <p:sp>
        <p:nvSpPr>
          <p:cNvPr id="190" name="Google Shape;190;p33"/>
          <p:cNvSpPr txBox="1">
            <a:spLocks noGrp="1"/>
          </p:cNvSpPr>
          <p:nvPr>
            <p:ph type="body" idx="1"/>
          </p:nvPr>
        </p:nvSpPr>
        <p:spPr>
          <a:xfrm>
            <a:off x="1206500" y="3118162"/>
            <a:ext cx="21971100" cy="93480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Program Components</a:t>
            </a:r>
            <a:br>
              <a:rPr lang="en-US" sz="5500" b="1"/>
            </a:br>
            <a:r>
              <a:rPr lang="en-US"/>
              <a:t>프로그램의 요소</a:t>
            </a:r>
            <a:endParaRPr/>
          </a:p>
        </p:txBody>
      </p:sp>
      <p:sp>
        <p:nvSpPr>
          <p:cNvPr id="191" name="Google Shape;191;p33"/>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Autofit/>
          </a:bodyPr>
          <a:lstStyle/>
          <a:p>
            <a:pPr marL="609600" lvl="0" indent="-425196" algn="l" rtl="0">
              <a:lnSpc>
                <a:spcPct val="90000"/>
              </a:lnSpc>
              <a:spcBef>
                <a:spcPts val="0"/>
              </a:spcBef>
              <a:spcAft>
                <a:spcPts val="0"/>
              </a:spcAft>
              <a:buClr>
                <a:srgbClr val="000000"/>
              </a:buClr>
              <a:buSzPts val="3000"/>
              <a:buFont typeface="Helvetica Neue"/>
              <a:buChar char="•"/>
            </a:pPr>
            <a:r>
              <a:rPr lang="en-US" sz="3000" b="0" i="0" u="none" strike="noStrike" cap="none">
                <a:solidFill>
                  <a:srgbClr val="000000"/>
                </a:solidFill>
                <a:latin typeface="Helvetica Neue"/>
                <a:ea typeface="Helvetica Neue"/>
                <a:cs typeface="Helvetica Neue"/>
                <a:sym typeface="Helvetica Neue"/>
              </a:rPr>
              <a:t>KODA Specific Ideas</a:t>
            </a:r>
            <a:br>
              <a:rPr lang="en-US" sz="3000" b="0" i="0" u="none" strike="noStrike" cap="none">
                <a:solidFill>
                  <a:srgbClr val="000000"/>
                </a:solidFill>
                <a:latin typeface="Helvetica Neue"/>
                <a:ea typeface="Helvetica Neue"/>
                <a:cs typeface="Helvetica Neue"/>
                <a:sym typeface="Helvetica Neue"/>
              </a:rPr>
            </a:br>
            <a:r>
              <a:rPr lang="en-US" sz="3000"/>
              <a:t>코다 관련 아이디어</a:t>
            </a:r>
            <a:endParaRPr sz="3000"/>
          </a:p>
          <a:p>
            <a:pPr marL="1219200" lvl="1" indent="-425194" algn="l" rtl="0">
              <a:lnSpc>
                <a:spcPct val="90000"/>
              </a:lnSpc>
              <a:spcBef>
                <a:spcPts val="4500"/>
              </a:spcBef>
              <a:spcAft>
                <a:spcPts val="0"/>
              </a:spcAft>
              <a:buClr>
                <a:srgbClr val="000000"/>
              </a:buClr>
              <a:buSzPts val="3000"/>
              <a:buFont typeface="Helvetica Neue"/>
              <a:buChar char="•"/>
            </a:pPr>
            <a:r>
              <a:rPr lang="en-US" sz="3000" b="0" i="0" u="none" strike="noStrike" cap="none">
                <a:solidFill>
                  <a:srgbClr val="000000"/>
                </a:solidFill>
                <a:latin typeface="Helvetica Neue"/>
                <a:ea typeface="Helvetica Neue"/>
                <a:cs typeface="Helvetica Neue"/>
                <a:sym typeface="Helvetica Neue"/>
              </a:rPr>
              <a:t>Learning more about the local sign language (good opportunity to bring in Deaf people who may teach sign language - make sure activities are fun)</a:t>
            </a:r>
            <a:br>
              <a:rPr lang="en-US" sz="3000" b="0" i="0" u="none" strike="noStrike" cap="none">
                <a:solidFill>
                  <a:srgbClr val="000000"/>
                </a:solidFill>
                <a:latin typeface="Helvetica Neue"/>
                <a:ea typeface="Helvetica Neue"/>
                <a:cs typeface="Helvetica Neue"/>
                <a:sym typeface="Helvetica Neue"/>
              </a:rPr>
            </a:br>
            <a:r>
              <a:rPr lang="en-US" sz="3000" b="0" i="0" u="none" strike="noStrike" cap="none">
                <a:solidFill>
                  <a:srgbClr val="000000"/>
                </a:solidFill>
                <a:latin typeface="Helvetica Neue"/>
                <a:ea typeface="Helvetica Neue"/>
                <a:cs typeface="Helvetica Neue"/>
                <a:sym typeface="Helvetica Neue"/>
              </a:rPr>
              <a:t>현지 수</a:t>
            </a:r>
            <a:r>
              <a:rPr lang="en-US" sz="3000"/>
              <a:t>어</a:t>
            </a:r>
            <a:r>
              <a:rPr lang="en-US" sz="3000" b="0" i="0" u="none" strike="noStrike" cap="none">
                <a:solidFill>
                  <a:srgbClr val="000000"/>
                </a:solidFill>
                <a:latin typeface="Helvetica Neue"/>
                <a:ea typeface="Helvetica Neue"/>
                <a:cs typeface="Helvetica Neue"/>
                <a:sym typeface="Helvetica Neue"/>
              </a:rPr>
              <a:t>에 대해 자세히 알아보기 (수</a:t>
            </a:r>
            <a:r>
              <a:rPr lang="en-US" sz="3000"/>
              <a:t>어</a:t>
            </a:r>
            <a:r>
              <a:rPr lang="en-US" sz="3000" b="0" i="0" u="none" strike="noStrike" cap="none">
                <a:solidFill>
                  <a:srgbClr val="000000"/>
                </a:solidFill>
                <a:latin typeface="Helvetica Neue"/>
                <a:ea typeface="Helvetica Neue"/>
                <a:cs typeface="Helvetica Neue"/>
                <a:sym typeface="Helvetica Neue"/>
              </a:rPr>
              <a:t>를 가르칠 수 있는 </a:t>
            </a:r>
            <a:r>
              <a:rPr lang="en-US" sz="3000"/>
              <a:t>농인을</a:t>
            </a:r>
            <a:r>
              <a:rPr lang="en-US" sz="3000" b="0" i="0" u="none" strike="noStrike" cap="none">
                <a:solidFill>
                  <a:srgbClr val="000000"/>
                </a:solidFill>
                <a:latin typeface="Helvetica Neue"/>
                <a:ea typeface="Helvetica Neue"/>
                <a:cs typeface="Helvetica Neue"/>
                <a:sym typeface="Helvetica Neue"/>
              </a:rPr>
              <a:t> 데려올 수 있는 좋은 기회 - </a:t>
            </a:r>
            <a:r>
              <a:rPr lang="en-US" sz="3000"/>
              <a:t>활동은 재미있게 할 것</a:t>
            </a:r>
            <a:r>
              <a:rPr lang="en-US" sz="3000" b="0" i="0" u="none" strike="noStrike" cap="none">
                <a:solidFill>
                  <a:srgbClr val="000000"/>
                </a:solidFill>
                <a:latin typeface="Helvetica Neue"/>
                <a:ea typeface="Helvetica Neue"/>
                <a:cs typeface="Helvetica Neue"/>
                <a:sym typeface="Helvetica Neue"/>
              </a:rPr>
              <a:t>)</a:t>
            </a:r>
            <a:endParaRPr sz="3000"/>
          </a:p>
          <a:p>
            <a:pPr marL="1219200" lvl="1" indent="-425194" algn="l" rtl="0">
              <a:lnSpc>
                <a:spcPct val="90000"/>
              </a:lnSpc>
              <a:spcBef>
                <a:spcPts val="4500"/>
              </a:spcBef>
              <a:spcAft>
                <a:spcPts val="0"/>
              </a:spcAft>
              <a:buClr>
                <a:srgbClr val="000000"/>
              </a:buClr>
              <a:buSzPts val="3000"/>
              <a:buFont typeface="Helvetica Neue"/>
              <a:buChar char="•"/>
            </a:pPr>
            <a:r>
              <a:rPr lang="en-US" sz="3000" b="0" i="0" u="none" strike="noStrike" cap="none">
                <a:solidFill>
                  <a:srgbClr val="000000"/>
                </a:solidFill>
                <a:latin typeface="Helvetica Neue"/>
                <a:ea typeface="Helvetica Neue"/>
                <a:cs typeface="Helvetica Neue"/>
                <a:sym typeface="Helvetica Neue"/>
              </a:rPr>
              <a:t>Activities to compare and contrast Deaf Culture and Hearing Culture, identify our KODA parts</a:t>
            </a:r>
            <a:br>
              <a:rPr lang="en-US" sz="3000" b="0" i="0" u="none" strike="noStrike" cap="none">
                <a:solidFill>
                  <a:srgbClr val="000000"/>
                </a:solidFill>
                <a:latin typeface="Helvetica Neue"/>
                <a:ea typeface="Helvetica Neue"/>
                <a:cs typeface="Helvetica Neue"/>
                <a:sym typeface="Helvetica Neue"/>
              </a:rPr>
            </a:br>
            <a:r>
              <a:rPr lang="en-US" sz="3000"/>
              <a:t>농인과 청인 문화를</a:t>
            </a:r>
            <a:r>
              <a:rPr lang="en-US" sz="3000" b="0" i="0" u="none" strike="noStrike" cap="none">
                <a:solidFill>
                  <a:srgbClr val="000000"/>
                </a:solidFill>
                <a:latin typeface="Helvetica Neue"/>
                <a:ea typeface="Helvetica Neue"/>
                <a:cs typeface="Helvetica Neue"/>
                <a:sym typeface="Helvetica Neue"/>
              </a:rPr>
              <a:t> 비교 대조하고 </a:t>
            </a:r>
            <a:r>
              <a:rPr lang="en-US" sz="3000"/>
              <a:t>우리들의 코다적</a:t>
            </a:r>
            <a:r>
              <a:rPr lang="en-US" sz="3000" b="0" i="0" u="none" strike="noStrike" cap="none">
                <a:solidFill>
                  <a:srgbClr val="000000"/>
                </a:solidFill>
                <a:latin typeface="Helvetica Neue"/>
                <a:ea typeface="Helvetica Neue"/>
                <a:cs typeface="Helvetica Neue"/>
                <a:sym typeface="Helvetica Neue"/>
              </a:rPr>
              <a:t> 부분을 파악하는 활동</a:t>
            </a:r>
            <a:r>
              <a:rPr lang="en-US" sz="3000"/>
              <a:t>들 </a:t>
            </a:r>
            <a:endParaRPr sz="3000"/>
          </a:p>
          <a:p>
            <a:pPr marL="1219200" lvl="1" indent="-425194" algn="l" rtl="0">
              <a:lnSpc>
                <a:spcPct val="90000"/>
              </a:lnSpc>
              <a:spcBef>
                <a:spcPts val="4500"/>
              </a:spcBef>
              <a:spcAft>
                <a:spcPts val="0"/>
              </a:spcAft>
              <a:buClr>
                <a:srgbClr val="000000"/>
              </a:buClr>
              <a:buSzPts val="3000"/>
              <a:buFont typeface="Helvetica Neue"/>
              <a:buChar char="•"/>
            </a:pPr>
            <a:r>
              <a:rPr lang="en-US" sz="3000" b="0" i="0" u="none" strike="noStrike" cap="none">
                <a:solidFill>
                  <a:srgbClr val="000000"/>
                </a:solidFill>
                <a:latin typeface="Helvetica Neue"/>
                <a:ea typeface="Helvetica Neue"/>
                <a:cs typeface="Helvetica Neue"/>
                <a:sym typeface="Helvetica Neue"/>
              </a:rPr>
              <a:t>Music and sign language interpretation, a good opportunity to teach about the sign language and how it differs from signing in spoken word order</a:t>
            </a:r>
            <a:br>
              <a:rPr lang="en-US" sz="3000" b="0" i="0" u="none" strike="noStrike" cap="none">
                <a:solidFill>
                  <a:srgbClr val="000000"/>
                </a:solidFill>
                <a:latin typeface="Helvetica Neue"/>
                <a:ea typeface="Helvetica Neue"/>
                <a:cs typeface="Helvetica Neue"/>
                <a:sym typeface="Helvetica Neue"/>
              </a:rPr>
            </a:br>
            <a:r>
              <a:rPr lang="en-US" sz="3000" b="0" i="0" u="none" strike="noStrike" cap="none">
                <a:solidFill>
                  <a:srgbClr val="000000"/>
                </a:solidFill>
                <a:latin typeface="Helvetica Neue"/>
                <a:ea typeface="Helvetica Neue"/>
                <a:cs typeface="Helvetica Neue"/>
                <a:sym typeface="Helvetica Neue"/>
              </a:rPr>
              <a:t>음악 및 수</a:t>
            </a:r>
            <a:r>
              <a:rPr lang="en-US" sz="3000"/>
              <a:t>어</a:t>
            </a:r>
            <a:r>
              <a:rPr lang="en-US" sz="3000" b="0" i="0" u="none" strike="noStrike" cap="none">
                <a:solidFill>
                  <a:srgbClr val="000000"/>
                </a:solidFill>
                <a:latin typeface="Helvetica Neue"/>
                <a:ea typeface="Helvetica Neue"/>
                <a:cs typeface="Helvetica Neue"/>
                <a:sym typeface="Helvetica Neue"/>
              </a:rPr>
              <a:t> 통역</a:t>
            </a:r>
            <a:r>
              <a:rPr lang="en-US" sz="3000"/>
              <a:t>.</a:t>
            </a:r>
            <a:r>
              <a:rPr lang="en-US" sz="3000" b="0" i="0" u="none" strike="noStrike" cap="none">
                <a:solidFill>
                  <a:srgbClr val="000000"/>
                </a:solidFill>
                <a:latin typeface="Helvetica Neue"/>
                <a:ea typeface="Helvetica Neue"/>
                <a:cs typeface="Helvetica Neue"/>
                <a:sym typeface="Helvetica Neue"/>
              </a:rPr>
              <a:t> 수</a:t>
            </a:r>
            <a:r>
              <a:rPr lang="en-US" sz="3000"/>
              <a:t>어 및 음성 언어와의 차이점</a:t>
            </a:r>
            <a:r>
              <a:rPr lang="en-US" sz="3000" b="0" i="0" u="none" strike="noStrike" cap="none">
                <a:solidFill>
                  <a:srgbClr val="000000"/>
                </a:solidFill>
                <a:latin typeface="Helvetica Neue"/>
                <a:ea typeface="Helvetica Neue"/>
                <a:cs typeface="Helvetica Neue"/>
                <a:sym typeface="Helvetica Neue"/>
              </a:rPr>
              <a:t>에 대해 가르칠 수 있는 좋은 기회</a:t>
            </a:r>
            <a:endParaRPr sz="3000"/>
          </a:p>
          <a:p>
            <a:pPr marL="1219200" lvl="1" indent="-425194" algn="l" rtl="0">
              <a:lnSpc>
                <a:spcPct val="90000"/>
              </a:lnSpc>
              <a:spcBef>
                <a:spcPts val="4500"/>
              </a:spcBef>
              <a:spcAft>
                <a:spcPts val="0"/>
              </a:spcAft>
              <a:buClr>
                <a:srgbClr val="000000"/>
              </a:buClr>
              <a:buSzPts val="3000"/>
              <a:buFont typeface="Helvetica Neue"/>
              <a:buChar char="•"/>
            </a:pPr>
            <a:r>
              <a:rPr lang="en-US" sz="3000" b="0" i="0" u="none" strike="noStrike" cap="none">
                <a:solidFill>
                  <a:srgbClr val="000000"/>
                </a:solidFill>
                <a:latin typeface="Helvetica Neue"/>
                <a:ea typeface="Helvetica Neue"/>
                <a:cs typeface="Helvetica Neue"/>
                <a:sym typeface="Helvetica Neue"/>
              </a:rPr>
              <a:t>KODA Talk - my term for allowing kids to share their stories in a smaller group setting. Fuels many more conversations during camp</a:t>
            </a:r>
            <a:br>
              <a:rPr lang="en-US" sz="3000" b="0" i="0" u="none" strike="noStrike" cap="none">
                <a:solidFill>
                  <a:srgbClr val="000000"/>
                </a:solidFill>
                <a:latin typeface="Helvetica Neue"/>
                <a:ea typeface="Helvetica Neue"/>
                <a:cs typeface="Helvetica Neue"/>
                <a:sym typeface="Helvetica Neue"/>
              </a:rPr>
            </a:br>
            <a:r>
              <a:rPr lang="en-US" sz="3000"/>
              <a:t>코다 토크</a:t>
            </a:r>
            <a:r>
              <a:rPr lang="en-US" sz="3000" b="0" i="0" u="none" strike="noStrike" cap="none">
                <a:solidFill>
                  <a:srgbClr val="000000"/>
                </a:solidFill>
                <a:latin typeface="Helvetica Neue"/>
                <a:ea typeface="Helvetica Neue"/>
                <a:cs typeface="Helvetica Neue"/>
                <a:sym typeface="Helvetica Neue"/>
              </a:rPr>
              <a:t> - 아이들이 소규모 그룹 환경에서 자신의 이야기를 공유할 수 있도록 하는 </a:t>
            </a:r>
            <a:r>
              <a:rPr lang="en-US" sz="3000"/>
              <a:t>활동에 대한 제 </a:t>
            </a:r>
            <a:r>
              <a:rPr lang="en-US" sz="3000" b="0" i="0" u="none" strike="noStrike" cap="none">
                <a:solidFill>
                  <a:srgbClr val="000000"/>
                </a:solidFill>
                <a:latin typeface="Helvetica Neue"/>
                <a:ea typeface="Helvetica Neue"/>
                <a:cs typeface="Helvetica Neue"/>
                <a:sym typeface="Helvetica Neue"/>
              </a:rPr>
              <a:t>용어입니다. 캠프 기간 동안 </a:t>
            </a:r>
            <a:r>
              <a:rPr lang="en-US" sz="3000"/>
              <a:t>일어날 수 있는</a:t>
            </a:r>
            <a:r>
              <a:rPr lang="en-US" sz="3000" b="0" i="0" u="none" strike="noStrike" cap="none">
                <a:solidFill>
                  <a:srgbClr val="000000"/>
                </a:solidFill>
                <a:latin typeface="Helvetica Neue"/>
                <a:ea typeface="Helvetica Neue"/>
                <a:cs typeface="Helvetica Neue"/>
                <a:sym typeface="Helvetica Neue"/>
              </a:rPr>
              <a:t> 더 많은 대</a:t>
            </a:r>
            <a:r>
              <a:rPr lang="en-US" sz="3000"/>
              <a:t>화를 촉진합니다. </a:t>
            </a:r>
            <a:endParaRPr sz="3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4"/>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ct val="100000"/>
              <a:buFont typeface="Helvetica Neue"/>
              <a:buNone/>
            </a:pPr>
            <a:r>
              <a:rPr lang="en-US" sz="8500" b="1" i="0" u="none" strike="noStrike" cap="none">
                <a:solidFill>
                  <a:srgbClr val="000000"/>
                </a:solidFill>
                <a:latin typeface="Helvetica Neue"/>
                <a:ea typeface="Helvetica Neue"/>
                <a:cs typeface="Helvetica Neue"/>
                <a:sym typeface="Helvetica Neue"/>
              </a:rPr>
              <a:t>Summary</a:t>
            </a:r>
            <a:br>
              <a:rPr lang="en-US" sz="8500" b="1" i="0" u="none" strike="noStrike" cap="none">
                <a:solidFill>
                  <a:srgbClr val="000000"/>
                </a:solidFill>
                <a:latin typeface="Helvetica Neue"/>
                <a:ea typeface="Helvetica Neue"/>
                <a:cs typeface="Helvetica Neue"/>
                <a:sym typeface="Helvetica Neue"/>
              </a:rPr>
            </a:br>
            <a:r>
              <a:rPr lang="en-US"/>
              <a:t>요약 </a:t>
            </a:r>
            <a:endParaRPr/>
          </a:p>
        </p:txBody>
      </p:sp>
      <p:sp>
        <p:nvSpPr>
          <p:cNvPr id="197" name="Google Shape;197;p34"/>
          <p:cNvSpPr txBox="1">
            <a:spLocks noGrp="1"/>
          </p:cNvSpPr>
          <p:nvPr>
            <p:ph type="body" idx="1"/>
          </p:nvPr>
        </p:nvSpPr>
        <p:spPr>
          <a:xfrm>
            <a:off x="1206500" y="3313712"/>
            <a:ext cx="21971100" cy="93480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This can be the best thing you ever do!</a:t>
            </a:r>
            <a:br>
              <a:rPr lang="en-US" sz="5500" b="1"/>
            </a:br>
            <a:r>
              <a:rPr lang="en-US"/>
              <a:t>당신이 할 수 있는 최고의 일이 될 수 있습니다!</a:t>
            </a:r>
            <a:endParaRPr/>
          </a:p>
        </p:txBody>
      </p:sp>
      <p:sp>
        <p:nvSpPr>
          <p:cNvPr id="198" name="Google Shape;198;p34"/>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lnSpcReduction="10000"/>
          </a:bodyPr>
          <a:lstStyle/>
          <a:p>
            <a:pPr marL="609600" lvl="0" indent="-609600" algn="l" rtl="0">
              <a:lnSpc>
                <a:spcPct val="90000"/>
              </a:lnSpc>
              <a:spcBef>
                <a:spcPts val="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Have Fun!!</a:t>
            </a:r>
            <a:br>
              <a:rPr lang="en-US" sz="4800" b="0" i="0" u="none" strike="noStrike" cap="none">
                <a:solidFill>
                  <a:srgbClr val="000000"/>
                </a:solidFill>
                <a:latin typeface="Helvetica Neue"/>
                <a:ea typeface="Helvetica Neue"/>
                <a:cs typeface="Helvetica Neue"/>
                <a:sym typeface="Helvetica Neue"/>
              </a:rPr>
            </a:br>
            <a:r>
              <a:rPr lang="en-US"/>
              <a:t>재미있게 노세요!!</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Get other people involved, both Deaf and CODA</a:t>
            </a:r>
            <a:br>
              <a:rPr lang="en-US" sz="4800" b="0" i="0" u="none" strike="noStrike" cap="none">
                <a:solidFill>
                  <a:srgbClr val="000000"/>
                </a:solidFill>
                <a:latin typeface="Helvetica Neue"/>
                <a:ea typeface="Helvetica Neue"/>
                <a:cs typeface="Helvetica Neue"/>
                <a:sym typeface="Helvetica Neue"/>
              </a:rPr>
            </a:br>
            <a:r>
              <a:rPr lang="en-US"/>
              <a:t>농인과 코다 모두를 참여시키십시오</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Do it right!! Take care of the business/legal issues at the beginning </a:t>
            </a:r>
            <a:br>
              <a:rPr lang="en-US" sz="4800" b="0" i="0" u="none" strike="noStrike" cap="none">
                <a:solidFill>
                  <a:srgbClr val="000000"/>
                </a:solidFill>
                <a:latin typeface="Helvetica Neue"/>
                <a:ea typeface="Helvetica Neue"/>
                <a:cs typeface="Helvetica Neue"/>
                <a:sym typeface="Helvetica Neue"/>
              </a:rPr>
            </a:br>
            <a:r>
              <a:rPr lang="en-US"/>
              <a:t>제대로 하세요!! 처음부터 사업적/법적 문제를 처리하세요</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Have Fun!! - keep most of the activities close to what a typical summer camp would look like</a:t>
            </a:r>
            <a:br>
              <a:rPr lang="en-US" sz="4800" b="0" i="0" u="none" strike="noStrike" cap="none">
                <a:solidFill>
                  <a:srgbClr val="000000"/>
                </a:solidFill>
                <a:latin typeface="Helvetica Neue"/>
                <a:ea typeface="Helvetica Neue"/>
                <a:cs typeface="Helvetica Neue"/>
                <a:sym typeface="Helvetica Neue"/>
              </a:rPr>
            </a:br>
            <a:r>
              <a:rPr lang="en-US"/>
              <a:t>재미있게 하세요!! – 대부분의 캠프 활동들은 일반 여름 캠프와 비슷하게 진행합니다</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ct val="100000"/>
              <a:buFont typeface="Helvetica Neue"/>
              <a:buNone/>
            </a:pPr>
            <a:r>
              <a:rPr lang="en-US" sz="8500" b="1" i="0" u="none" strike="noStrike" cap="none">
                <a:solidFill>
                  <a:srgbClr val="000000"/>
                </a:solidFill>
                <a:latin typeface="Helvetica Neue"/>
                <a:ea typeface="Helvetica Neue"/>
                <a:cs typeface="Helvetica Neue"/>
                <a:sym typeface="Helvetica Neue"/>
              </a:rPr>
              <a:t>Summary (continued)</a:t>
            </a:r>
            <a:br>
              <a:rPr lang="en-US" sz="8500" b="1" i="0" u="none" strike="noStrike" cap="none">
                <a:solidFill>
                  <a:srgbClr val="000000"/>
                </a:solidFill>
                <a:latin typeface="Helvetica Neue"/>
                <a:ea typeface="Helvetica Neue"/>
                <a:cs typeface="Helvetica Neue"/>
                <a:sym typeface="Helvetica Neue"/>
              </a:rPr>
            </a:br>
            <a:r>
              <a:rPr lang="en-US"/>
              <a:t>요약 (계속)</a:t>
            </a:r>
            <a:endParaRPr/>
          </a:p>
        </p:txBody>
      </p:sp>
      <p:sp>
        <p:nvSpPr>
          <p:cNvPr id="204" name="Google Shape;204;p35"/>
          <p:cNvSpPr txBox="1">
            <a:spLocks noGrp="1"/>
          </p:cNvSpPr>
          <p:nvPr>
            <p:ph type="body" idx="1"/>
          </p:nvPr>
        </p:nvSpPr>
        <p:spPr>
          <a:xfrm>
            <a:off x="1206500" y="2913199"/>
            <a:ext cx="21971100" cy="93480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spcBef>
                <a:spcPts val="0"/>
              </a:spcBef>
              <a:spcAft>
                <a:spcPts val="0"/>
              </a:spcAft>
              <a:buClr>
                <a:schemeClr val="dk1"/>
              </a:buClr>
              <a:buSzPct val="100000"/>
              <a:buFont typeface="Helvetica Neue"/>
              <a:buNone/>
            </a:pPr>
            <a:r>
              <a:rPr lang="en-US">
                <a:solidFill>
                  <a:schemeClr val="dk1"/>
                </a:solidFill>
              </a:rPr>
              <a:t>This can be the best thing you ever do!</a:t>
            </a:r>
            <a:br>
              <a:rPr lang="en-US">
                <a:solidFill>
                  <a:schemeClr val="dk1"/>
                </a:solidFill>
              </a:rPr>
            </a:br>
            <a:r>
              <a:rPr lang="en-US">
                <a:solidFill>
                  <a:schemeClr val="dk1"/>
                </a:solidFill>
              </a:rPr>
              <a:t>당신이 할 수 있는 최고의 일이 될 수 있습니다!</a:t>
            </a:r>
            <a:endParaRPr/>
          </a:p>
        </p:txBody>
      </p:sp>
      <p:sp>
        <p:nvSpPr>
          <p:cNvPr id="205" name="Google Shape;205;p35"/>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lnSpcReduction="10000"/>
          </a:bodyPr>
          <a:lstStyle/>
          <a:p>
            <a:pPr marL="609600" lvl="0" indent="-609600" algn="l" rtl="0">
              <a:lnSpc>
                <a:spcPct val="90000"/>
              </a:lnSpc>
              <a:spcBef>
                <a:spcPts val="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Create KODA/Deaf related activities in moderation</a:t>
            </a:r>
            <a:br>
              <a:rPr lang="en-US" sz="4800" b="0" i="0" u="none" strike="noStrike" cap="none">
                <a:solidFill>
                  <a:srgbClr val="000000"/>
                </a:solidFill>
                <a:latin typeface="Helvetica Neue"/>
                <a:ea typeface="Helvetica Neue"/>
                <a:cs typeface="Helvetica Neue"/>
                <a:sym typeface="Helvetica Neue"/>
              </a:rPr>
            </a:br>
            <a:r>
              <a:rPr lang="en-US"/>
              <a:t>코다/농인 관련 활동은 적당히 기획합니다</a:t>
            </a:r>
            <a:endParaRPr/>
          </a:p>
          <a:p>
            <a:pPr marL="1219200" lvl="1" indent="-609599"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Make sure activities are fun, think of games they can play that also can teach them more about sign language and Deaf culture</a:t>
            </a:r>
            <a:br>
              <a:rPr lang="en-US" sz="4800" b="0" i="0" u="none" strike="noStrike" cap="none">
                <a:solidFill>
                  <a:srgbClr val="000000"/>
                </a:solidFill>
                <a:latin typeface="Helvetica Neue"/>
                <a:ea typeface="Helvetica Neue"/>
                <a:cs typeface="Helvetica Neue"/>
                <a:sym typeface="Helvetica Neue"/>
              </a:rPr>
            </a:br>
            <a:r>
              <a:rPr lang="en-US" sz="4800" b="0" i="0" u="none" strike="noStrike" cap="none">
                <a:solidFill>
                  <a:srgbClr val="000000"/>
                </a:solidFill>
                <a:latin typeface="Helvetica Neue"/>
                <a:ea typeface="Helvetica Neue"/>
                <a:cs typeface="Helvetica Neue"/>
                <a:sym typeface="Helvetica Neue"/>
              </a:rPr>
              <a:t>활동이 재미있는지 확인하고 수</a:t>
            </a:r>
            <a:r>
              <a:rPr lang="en-US"/>
              <a:t>어</a:t>
            </a:r>
            <a:r>
              <a:rPr lang="en-US" sz="4800" b="0" i="0" u="none" strike="noStrike" cap="none">
                <a:solidFill>
                  <a:srgbClr val="000000"/>
                </a:solidFill>
                <a:latin typeface="Helvetica Neue"/>
                <a:ea typeface="Helvetica Neue"/>
                <a:cs typeface="Helvetica Neue"/>
                <a:sym typeface="Helvetica Neue"/>
              </a:rPr>
              <a:t>와 </a:t>
            </a:r>
            <a:r>
              <a:rPr lang="en-US"/>
              <a:t>농인</a:t>
            </a:r>
            <a:r>
              <a:rPr lang="en-US" sz="4800" b="0" i="0" u="none" strike="noStrike" cap="none">
                <a:solidFill>
                  <a:srgbClr val="000000"/>
                </a:solidFill>
                <a:latin typeface="Helvetica Neue"/>
                <a:ea typeface="Helvetica Neue"/>
                <a:cs typeface="Helvetica Neue"/>
                <a:sym typeface="Helvetica Neue"/>
              </a:rPr>
              <a:t> 문화에 대해 더 많이 </a:t>
            </a:r>
            <a:r>
              <a:rPr lang="en-US"/>
              <a:t>배울</a:t>
            </a:r>
            <a:r>
              <a:rPr lang="en-US" sz="4800" b="0" i="0" u="none" strike="noStrike" cap="none">
                <a:solidFill>
                  <a:srgbClr val="000000"/>
                </a:solidFill>
                <a:latin typeface="Helvetica Neue"/>
                <a:ea typeface="Helvetica Neue"/>
                <a:cs typeface="Helvetica Neue"/>
                <a:sym typeface="Helvetica Neue"/>
              </a:rPr>
              <a:t> 수 있는 게임을 </a:t>
            </a:r>
            <a:r>
              <a:rPr lang="en-US"/>
              <a:t>기획해</a:t>
            </a:r>
            <a:r>
              <a:rPr lang="en-US" sz="4800" b="0" i="0" u="none" strike="noStrike" cap="none">
                <a:solidFill>
                  <a:srgbClr val="000000"/>
                </a:solidFill>
                <a:latin typeface="Helvetica Neue"/>
                <a:ea typeface="Helvetica Neue"/>
                <a:cs typeface="Helvetica Neue"/>
                <a:sym typeface="Helvetica Neue"/>
              </a:rPr>
              <a:t> 보십시오.</a:t>
            </a:r>
            <a:endParaRPr/>
          </a:p>
          <a:p>
            <a:pPr marL="1219200" lvl="1" indent="-609599"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Keep them to 1 or 2 hours a day</a:t>
            </a:r>
            <a:br>
              <a:rPr lang="en-US" sz="4800" b="0" i="0" u="none" strike="noStrike" cap="none">
                <a:solidFill>
                  <a:srgbClr val="000000"/>
                </a:solidFill>
                <a:latin typeface="Helvetica Neue"/>
                <a:ea typeface="Helvetica Neue"/>
                <a:cs typeface="Helvetica Neue"/>
                <a:sym typeface="Helvetica Neue"/>
              </a:rPr>
            </a:br>
            <a:r>
              <a:rPr lang="en-US"/>
              <a:t>하루 1-2시간 선에서 진행합니다</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Get ready to do one of the best things you will ever do!!!</a:t>
            </a:r>
            <a:br>
              <a:rPr lang="en-US" sz="4800" b="0" i="0" u="none" strike="noStrike" cap="none">
                <a:solidFill>
                  <a:srgbClr val="000000"/>
                </a:solidFill>
                <a:latin typeface="Helvetica Neue"/>
                <a:ea typeface="Helvetica Neue"/>
                <a:cs typeface="Helvetica Neue"/>
                <a:sym typeface="Helvetica Neue"/>
              </a:rPr>
            </a:br>
            <a:r>
              <a:rPr lang="en-US" sz="4800" b="0" i="0" u="none" strike="noStrike" cap="none">
                <a:solidFill>
                  <a:srgbClr val="000000"/>
                </a:solidFill>
                <a:latin typeface="Helvetica Neue"/>
                <a:ea typeface="Helvetica Neue"/>
                <a:cs typeface="Helvetica Neue"/>
                <a:sym typeface="Helvetica Neue"/>
              </a:rPr>
              <a:t>당신이 할 수 있는 최고의 일 중 하나를 </a:t>
            </a:r>
            <a:r>
              <a:rPr lang="en-US"/>
              <a:t>이제 시작</a:t>
            </a:r>
            <a:r>
              <a:rPr lang="en-US" sz="4800" b="0" i="0" u="none" strike="noStrike" cap="none">
                <a:solidFill>
                  <a:srgbClr val="000000"/>
                </a:solidFill>
                <a:latin typeface="Helvetica Neue"/>
                <a:ea typeface="Helvetica Neue"/>
                <a:cs typeface="Helvetica Neue"/>
                <a:sym typeface="Helvetica Neue"/>
              </a:rPr>
              <a:t>할 준비를 하세요!!!</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a:t>버트 피클 (</a:t>
            </a:r>
            <a:r>
              <a:rPr lang="en-US" sz="8500" b="1" i="0" u="none" strike="noStrike" cap="none">
                <a:solidFill>
                  <a:srgbClr val="000000"/>
                </a:solidFill>
                <a:latin typeface="Helvetica Neue"/>
                <a:ea typeface="Helvetica Neue"/>
                <a:cs typeface="Helvetica Neue"/>
                <a:sym typeface="Helvetica Neue"/>
              </a:rPr>
              <a:t>Bert Pickell) </a:t>
            </a:r>
            <a:endParaRPr/>
          </a:p>
        </p:txBody>
      </p:sp>
      <p:sp>
        <p:nvSpPr>
          <p:cNvPr id="84" name="Google Shape;84;p18"/>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A little about me</a:t>
            </a:r>
            <a:endParaRPr sz="5500" b="1"/>
          </a:p>
          <a:p>
            <a:pPr marL="0" lvl="0" indent="0" algn="l" rtl="0">
              <a:lnSpc>
                <a:spcPct val="100000"/>
              </a:lnSpc>
              <a:spcBef>
                <a:spcPts val="0"/>
              </a:spcBef>
              <a:spcAft>
                <a:spcPts val="0"/>
              </a:spcAft>
              <a:buClr>
                <a:srgbClr val="000000"/>
              </a:buClr>
              <a:buSzPct val="100000"/>
              <a:buFont typeface="Helvetica Neue"/>
              <a:buNone/>
            </a:pPr>
            <a:r>
              <a:rPr lang="en-US"/>
              <a:t>저에 대한 소개를 하자면… </a:t>
            </a:r>
            <a:endParaRPr/>
          </a:p>
        </p:txBody>
      </p:sp>
      <p:sp>
        <p:nvSpPr>
          <p:cNvPr id="85" name="Google Shape;85;p18"/>
          <p:cNvSpPr txBox="1">
            <a:spLocks noGrp="1"/>
          </p:cNvSpPr>
          <p:nvPr>
            <p:ph type="body" idx="2"/>
          </p:nvPr>
        </p:nvSpPr>
        <p:spPr>
          <a:xfrm>
            <a:off x="952597" y="3307754"/>
            <a:ext cx="21971100" cy="8256000"/>
          </a:xfrm>
          <a:prstGeom prst="rect">
            <a:avLst/>
          </a:prstGeom>
          <a:noFill/>
          <a:ln>
            <a:noFill/>
          </a:ln>
        </p:spPr>
        <p:txBody>
          <a:bodyPr spcFirstLastPara="1" wrap="square" lIns="50800" tIns="50800" rIns="50800" bIns="50800" anchor="t" anchorCtr="0">
            <a:noAutofit/>
          </a:bodyPr>
          <a:lstStyle/>
          <a:p>
            <a:pPr marL="609600" lvl="0" indent="-609600" algn="l" rtl="0">
              <a:lnSpc>
                <a:spcPct val="90000"/>
              </a:lnSpc>
              <a:spcBef>
                <a:spcPts val="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Mother and Father, Deaf. Mom’s side has many deaf in the extended family.</a:t>
            </a:r>
            <a:br>
              <a:rPr lang="en-US"/>
            </a:br>
            <a:r>
              <a:rPr lang="en-US"/>
              <a:t>어머니와 아버지가 농인입니다. 어머니 쪽 친인척 중 농인들이 많아요. </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Attended my first CODA conference in 1995 (NC), it changed my life.</a:t>
            </a:r>
            <a:br>
              <a:rPr lang="en-US" sz="4800" b="0" i="0" u="none" strike="noStrike" cap="none">
                <a:solidFill>
                  <a:srgbClr val="000000"/>
                </a:solidFill>
                <a:latin typeface="Helvetica Neue"/>
                <a:ea typeface="Helvetica Neue"/>
                <a:cs typeface="Helvetica Neue"/>
                <a:sym typeface="Helvetica Neue"/>
              </a:rPr>
            </a:br>
            <a:r>
              <a:rPr lang="en-US"/>
              <a:t>코다 컨퍼런스는 </a:t>
            </a:r>
            <a:r>
              <a:rPr lang="en-US" sz="4800" b="0" i="0" u="none" strike="noStrike" cap="none">
                <a:solidFill>
                  <a:srgbClr val="000000"/>
                </a:solidFill>
                <a:latin typeface="Helvetica Neue"/>
                <a:ea typeface="Helvetica Neue"/>
                <a:cs typeface="Helvetica Neue"/>
                <a:sym typeface="Helvetica Neue"/>
              </a:rPr>
              <a:t>1995</a:t>
            </a:r>
            <a:r>
              <a:rPr lang="en-US"/>
              <a:t>년 미국 노스캐롤라이나주에서 처음 참여했고, 이 경험은 제 인생을 바뀌었답니다.  </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Masters degree in Education, spent 10 years as a teacher of the deaf.</a:t>
            </a:r>
            <a:br>
              <a:rPr lang="en-US" sz="4800" b="0" i="0" u="none" strike="noStrike" cap="none">
                <a:solidFill>
                  <a:srgbClr val="000000"/>
                </a:solidFill>
                <a:latin typeface="Helvetica Neue"/>
                <a:ea typeface="Helvetica Neue"/>
                <a:cs typeface="Helvetica Neue"/>
                <a:sym typeface="Helvetica Neue"/>
              </a:rPr>
            </a:br>
            <a:r>
              <a:rPr lang="en-US"/>
              <a:t>교육학 석사가 있고 농인 학생의 교사로 10년을 보냈어요. </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Strong desire to create a camp program for KODA kids so they could learn what I did, but at a much earlier age.</a:t>
            </a:r>
            <a:br>
              <a:rPr lang="en-US" sz="4800" b="0" i="0" u="none" strike="noStrike" cap="none">
                <a:solidFill>
                  <a:srgbClr val="000000"/>
                </a:solidFill>
                <a:latin typeface="Helvetica Neue"/>
                <a:ea typeface="Helvetica Neue"/>
                <a:cs typeface="Helvetica Neue"/>
                <a:sym typeface="Helvetica Neue"/>
              </a:rPr>
            </a:br>
            <a:r>
              <a:rPr lang="en-US"/>
              <a:t>코다</a:t>
            </a:r>
            <a:r>
              <a:rPr lang="en-US" sz="4800" b="0" i="0" u="none" strike="noStrike" cap="none">
                <a:solidFill>
                  <a:srgbClr val="000000"/>
                </a:solidFill>
                <a:latin typeface="Helvetica Neue"/>
                <a:ea typeface="Helvetica Neue"/>
                <a:cs typeface="Helvetica Neue"/>
                <a:sym typeface="Helvetica Neue"/>
              </a:rPr>
              <a:t> 아이들을 위한 캠프 프로그램을 만들어 </a:t>
            </a:r>
            <a:r>
              <a:rPr lang="en-US"/>
              <a:t>제가 배운 것을 그들도, 하지만 더 일찍, 배울 수 있도록 돕고 싶은 열망이 큽니다.</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6"/>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sz="8500" b="1" i="0" u="none" strike="noStrike" cap="none">
                <a:solidFill>
                  <a:srgbClr val="000000"/>
                </a:solidFill>
                <a:latin typeface="Helvetica Neue"/>
                <a:ea typeface="Helvetica Neue"/>
                <a:cs typeface="Helvetica Neue"/>
                <a:sym typeface="Helvetica Neue"/>
              </a:rPr>
              <a:t>Camper Story</a:t>
            </a:r>
            <a:endParaRPr/>
          </a:p>
        </p:txBody>
      </p:sp>
      <p:sp>
        <p:nvSpPr>
          <p:cNvPr id="211" name="Google Shape;211;p36"/>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Helvetica Neue"/>
              <a:buNone/>
            </a:pPr>
            <a:r>
              <a:rPr lang="en-US"/>
              <a:t>캠프 참가자 이야기</a:t>
            </a:r>
            <a:endParaRPr sz="5500" b="1"/>
          </a:p>
        </p:txBody>
      </p:sp>
      <p:sp>
        <p:nvSpPr>
          <p:cNvPr id="212" name="Google Shape;212;p36"/>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50505"/>
              </a:buClr>
              <a:buSzPts val="3800"/>
              <a:buFont typeface="Helvetica Neue"/>
              <a:buNone/>
            </a:pPr>
            <a:r>
              <a:rPr lang="en-US" sz="3800">
                <a:solidFill>
                  <a:srgbClr val="050505"/>
                </a:solidFill>
              </a:rPr>
              <a:t>Koda camp gave me the sense of belonging in this unique club that many don’t understand. It made me a less angry child, I’ve made memories that lasted a lifetime and skills I still use to this day. (Hobo camping bag and canoeing). </a:t>
            </a:r>
            <a:endParaRPr/>
          </a:p>
          <a:p>
            <a:pPr marL="0" lvl="0" indent="0" algn="l" rtl="0">
              <a:lnSpc>
                <a:spcPct val="100000"/>
              </a:lnSpc>
              <a:spcBef>
                <a:spcPts val="0"/>
              </a:spcBef>
              <a:spcAft>
                <a:spcPts val="0"/>
              </a:spcAft>
              <a:buClr>
                <a:srgbClr val="050505"/>
              </a:buClr>
              <a:buSzPts val="3800"/>
              <a:buFont typeface="Helvetica Neue"/>
              <a:buNone/>
            </a:pPr>
            <a:endParaRPr sz="3800">
              <a:solidFill>
                <a:srgbClr val="050505"/>
              </a:solidFill>
            </a:endParaRPr>
          </a:p>
          <a:p>
            <a:pPr marL="0" lvl="0" indent="0" algn="l" rtl="0">
              <a:lnSpc>
                <a:spcPct val="100000"/>
              </a:lnSpc>
              <a:spcBef>
                <a:spcPts val="0"/>
              </a:spcBef>
              <a:spcAft>
                <a:spcPts val="0"/>
              </a:spcAft>
              <a:buClr>
                <a:srgbClr val="050505"/>
              </a:buClr>
              <a:buSzPts val="3800"/>
              <a:buFont typeface="Helvetica Neue"/>
              <a:buNone/>
            </a:pPr>
            <a:r>
              <a:rPr lang="en-US" sz="3800">
                <a:solidFill>
                  <a:srgbClr val="050505"/>
                </a:solidFill>
              </a:rPr>
              <a:t>Britney Hursin, 2x time camper</a:t>
            </a:r>
            <a:endParaRPr sz="3800">
              <a:solidFill>
                <a:srgbClr val="050505"/>
              </a:solidFill>
            </a:endParaRPr>
          </a:p>
          <a:p>
            <a:pPr marL="0" lvl="0" indent="0" algn="l" rtl="0">
              <a:lnSpc>
                <a:spcPct val="100000"/>
              </a:lnSpc>
              <a:spcBef>
                <a:spcPts val="0"/>
              </a:spcBef>
              <a:spcAft>
                <a:spcPts val="0"/>
              </a:spcAft>
              <a:buClr>
                <a:srgbClr val="050505"/>
              </a:buClr>
              <a:buSzPts val="3800"/>
              <a:buFont typeface="Helvetica Neue"/>
              <a:buNone/>
            </a:pPr>
            <a:endParaRPr sz="3800">
              <a:solidFill>
                <a:srgbClr val="050505"/>
              </a:solidFill>
            </a:endParaRPr>
          </a:p>
          <a:p>
            <a:pPr marL="0" lvl="0" indent="0" algn="l" rtl="0">
              <a:lnSpc>
                <a:spcPct val="100000"/>
              </a:lnSpc>
              <a:spcBef>
                <a:spcPts val="0"/>
              </a:spcBef>
              <a:spcAft>
                <a:spcPts val="0"/>
              </a:spcAft>
              <a:buClr>
                <a:srgbClr val="050505"/>
              </a:buClr>
              <a:buSzPts val="3800"/>
              <a:buFont typeface="Helvetica Neue"/>
              <a:buNone/>
            </a:pPr>
            <a:r>
              <a:rPr lang="en-US" sz="3800">
                <a:solidFill>
                  <a:srgbClr val="050505"/>
                </a:solidFill>
              </a:rPr>
              <a:t>코다 캠프는 많은 사람들이 이해하지 못하는 이 독특한 클럽에 대한 소속감을 주었습니다. 이 경험은 아이였던 제 안의 화를 누그러뜨렸고, 평생 지속될 추억과 오늘날까지 사용하는 기술들을 주었습니다 (호보 캠핑백 및 카누잉). </a:t>
            </a:r>
            <a:endParaRPr sz="3800">
              <a:solidFill>
                <a:srgbClr val="050505"/>
              </a:solidFill>
            </a:endParaRPr>
          </a:p>
          <a:p>
            <a:pPr marL="0" lvl="0" indent="0" algn="l" rtl="0">
              <a:lnSpc>
                <a:spcPct val="100000"/>
              </a:lnSpc>
              <a:spcBef>
                <a:spcPts val="0"/>
              </a:spcBef>
              <a:spcAft>
                <a:spcPts val="0"/>
              </a:spcAft>
              <a:buClr>
                <a:srgbClr val="050505"/>
              </a:buClr>
              <a:buSzPts val="3800"/>
              <a:buFont typeface="Helvetica Neue"/>
              <a:buNone/>
            </a:pPr>
            <a:endParaRPr sz="3800">
              <a:solidFill>
                <a:srgbClr val="050505"/>
              </a:solidFill>
            </a:endParaRPr>
          </a:p>
          <a:p>
            <a:pPr marL="0" lvl="0" indent="0" algn="l" rtl="0">
              <a:lnSpc>
                <a:spcPct val="100000"/>
              </a:lnSpc>
              <a:spcBef>
                <a:spcPts val="0"/>
              </a:spcBef>
              <a:spcAft>
                <a:spcPts val="0"/>
              </a:spcAft>
              <a:buClr>
                <a:srgbClr val="050505"/>
              </a:buClr>
              <a:buSzPts val="3800"/>
              <a:buFont typeface="Helvetica Neue"/>
              <a:buNone/>
            </a:pPr>
            <a:r>
              <a:rPr lang="en-US" sz="3800">
                <a:solidFill>
                  <a:srgbClr val="050505"/>
                </a:solidFill>
              </a:rPr>
              <a:t>브리트니 헐신, 2회 참가자</a:t>
            </a:r>
            <a:endParaRPr sz="3800">
              <a:solidFill>
                <a:srgbClr val="050505"/>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7" descr="IMG_4462.jpeg"/>
          <p:cNvPicPr preferRelativeResize="0">
            <a:picLocks noGrp="1"/>
          </p:cNvPicPr>
          <p:nvPr>
            <p:ph type="pic" idx="2"/>
          </p:nvPr>
        </p:nvPicPr>
        <p:blipFill rotWithShape="1">
          <a:blip r:embed="rId3">
            <a:alphaModFix/>
          </a:blip>
          <a:srcRect t="8745" b="36594"/>
          <a:stretch/>
        </p:blipFill>
        <p:spPr>
          <a:xfrm>
            <a:off x="15760700" y="1270000"/>
            <a:ext cx="7423448" cy="5410200"/>
          </a:xfrm>
          <a:prstGeom prst="rect">
            <a:avLst/>
          </a:prstGeom>
          <a:noFill/>
          <a:ln>
            <a:noFill/>
          </a:ln>
        </p:spPr>
      </p:pic>
      <p:pic>
        <p:nvPicPr>
          <p:cNvPr id="218" name="Google Shape;218;p37" descr="IMG_3348.JPG"/>
          <p:cNvPicPr preferRelativeResize="0">
            <a:picLocks noGrp="1"/>
          </p:cNvPicPr>
          <p:nvPr>
            <p:ph type="pic" idx="3"/>
          </p:nvPr>
        </p:nvPicPr>
        <p:blipFill rotWithShape="1">
          <a:blip r:embed="rId4">
            <a:alphaModFix/>
          </a:blip>
          <a:srcRect b="2735"/>
          <a:stretch/>
        </p:blipFill>
        <p:spPr>
          <a:xfrm>
            <a:off x="15760700" y="7098672"/>
            <a:ext cx="7423560" cy="5415344"/>
          </a:xfrm>
          <a:prstGeom prst="rect">
            <a:avLst/>
          </a:prstGeom>
          <a:noFill/>
          <a:ln>
            <a:noFill/>
          </a:ln>
        </p:spPr>
      </p:pic>
      <p:pic>
        <p:nvPicPr>
          <p:cNvPr id="219" name="Google Shape;219;p37" descr="IMG_4707.jpeg"/>
          <p:cNvPicPr preferRelativeResize="0">
            <a:picLocks noGrp="1"/>
          </p:cNvPicPr>
          <p:nvPr>
            <p:ph type="pic" idx="4"/>
          </p:nvPr>
        </p:nvPicPr>
        <p:blipFill rotWithShape="1">
          <a:blip r:embed="rId5">
            <a:alphaModFix/>
          </a:blip>
          <a:srcRect b="40479"/>
          <a:stretch/>
        </p:blipFill>
        <p:spPr>
          <a:xfrm>
            <a:off x="1211198" y="1270000"/>
            <a:ext cx="14168502" cy="112437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8"/>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fontScale="62500" lnSpcReduction="20000"/>
          </a:bodyPr>
          <a:lstStyle/>
          <a:p>
            <a:pPr marL="0" lvl="0" indent="0" algn="ctr" rtl="0">
              <a:lnSpc>
                <a:spcPct val="80000"/>
              </a:lnSpc>
              <a:spcBef>
                <a:spcPts val="0"/>
              </a:spcBef>
              <a:spcAft>
                <a:spcPts val="0"/>
              </a:spcAft>
              <a:buClr>
                <a:srgbClr val="000000"/>
              </a:buClr>
              <a:buSzPct val="100000"/>
              <a:buFont typeface="Helvetica Neue"/>
              <a:buNone/>
            </a:pPr>
            <a:r>
              <a:rPr lang="en-US" sz="5684"/>
              <a:t>Contact Information</a:t>
            </a:r>
            <a:endParaRPr/>
          </a:p>
          <a:p>
            <a:pPr marL="0" lvl="0" indent="0" algn="ctr" rtl="0">
              <a:lnSpc>
                <a:spcPct val="80000"/>
              </a:lnSpc>
              <a:spcBef>
                <a:spcPts val="0"/>
              </a:spcBef>
              <a:spcAft>
                <a:spcPts val="0"/>
              </a:spcAft>
              <a:buClr>
                <a:srgbClr val="000000"/>
              </a:buClr>
              <a:buSzPct val="100000"/>
              <a:buFont typeface="Helvetica Neue"/>
              <a:buNone/>
            </a:pPr>
            <a:endParaRPr sz="5684"/>
          </a:p>
          <a:p>
            <a:pPr marL="0" lvl="0" indent="0" algn="ctr" rtl="0">
              <a:lnSpc>
                <a:spcPct val="80000"/>
              </a:lnSpc>
              <a:spcBef>
                <a:spcPts val="0"/>
              </a:spcBef>
              <a:spcAft>
                <a:spcPts val="0"/>
              </a:spcAft>
              <a:buClr>
                <a:srgbClr val="000000"/>
              </a:buClr>
              <a:buSzPct val="100000"/>
              <a:buFont typeface="Helvetica Neue"/>
              <a:buNone/>
            </a:pPr>
            <a:r>
              <a:rPr lang="en-US" sz="5684"/>
              <a:t>Bert Pickell</a:t>
            </a:r>
            <a:endParaRPr/>
          </a:p>
          <a:p>
            <a:pPr marL="0" lvl="0" indent="0" algn="ctr" rtl="0">
              <a:lnSpc>
                <a:spcPct val="80000"/>
              </a:lnSpc>
              <a:spcBef>
                <a:spcPts val="0"/>
              </a:spcBef>
              <a:spcAft>
                <a:spcPts val="0"/>
              </a:spcAft>
              <a:buClr>
                <a:srgbClr val="000000"/>
              </a:buClr>
              <a:buSzPct val="48275"/>
              <a:buFont typeface="Helvetica Neue"/>
              <a:buNone/>
            </a:pPr>
            <a:r>
              <a:rPr lang="en-US" u="sng">
                <a:solidFill>
                  <a:schemeClr val="hlink"/>
                </a:solidFill>
                <a:hlinkClick r:id="rId3"/>
              </a:rPr>
              <a:t>bert@ourbestus.org</a:t>
            </a:r>
            <a:endParaRPr/>
          </a:p>
          <a:p>
            <a:pPr marL="0" lvl="0" indent="0" algn="ctr" rtl="0">
              <a:lnSpc>
                <a:spcPct val="80000"/>
              </a:lnSpc>
              <a:spcBef>
                <a:spcPts val="0"/>
              </a:spcBef>
              <a:spcAft>
                <a:spcPts val="0"/>
              </a:spcAft>
              <a:buClr>
                <a:srgbClr val="000000"/>
              </a:buClr>
              <a:buSzPct val="100000"/>
              <a:buFont typeface="Helvetica Neue"/>
              <a:buNone/>
            </a:pPr>
            <a:r>
              <a:rPr lang="en-US" sz="5684"/>
              <a:t>Whatsapp: 317-966-2718</a:t>
            </a:r>
            <a:endParaRPr sz="5684"/>
          </a:p>
          <a:p>
            <a:pPr marL="0" lvl="0" indent="0" algn="ctr" rtl="0">
              <a:lnSpc>
                <a:spcPct val="80000"/>
              </a:lnSpc>
              <a:spcBef>
                <a:spcPts val="0"/>
              </a:spcBef>
              <a:spcAft>
                <a:spcPts val="0"/>
              </a:spcAft>
              <a:buClr>
                <a:srgbClr val="000000"/>
              </a:buClr>
              <a:buSzPct val="100000"/>
              <a:buFont typeface="Helvetica Neue"/>
              <a:buNone/>
            </a:pPr>
            <a:endParaRPr sz="5684"/>
          </a:p>
          <a:p>
            <a:pPr marL="0" lvl="0" indent="0" algn="ctr" rtl="0">
              <a:lnSpc>
                <a:spcPct val="80000"/>
              </a:lnSpc>
              <a:spcBef>
                <a:spcPts val="0"/>
              </a:spcBef>
              <a:spcAft>
                <a:spcPts val="0"/>
              </a:spcAft>
              <a:buClr>
                <a:srgbClr val="000000"/>
              </a:buClr>
              <a:buSzPct val="100000"/>
              <a:buFont typeface="Helvetica Neue"/>
              <a:buNone/>
            </a:pPr>
            <a:r>
              <a:rPr lang="en-US" sz="5684"/>
              <a:t>연락처 </a:t>
            </a:r>
            <a:endParaRPr sz="5684"/>
          </a:p>
          <a:p>
            <a:pPr marL="0" lvl="0" indent="0" algn="ctr" rtl="0">
              <a:lnSpc>
                <a:spcPct val="80000"/>
              </a:lnSpc>
              <a:spcBef>
                <a:spcPts val="0"/>
              </a:spcBef>
              <a:spcAft>
                <a:spcPts val="0"/>
              </a:spcAft>
              <a:buClr>
                <a:srgbClr val="000000"/>
              </a:buClr>
              <a:buSzPct val="100000"/>
              <a:buFont typeface="Helvetica Neue"/>
              <a:buNone/>
            </a:pPr>
            <a:r>
              <a:rPr lang="en-US" sz="5684"/>
              <a:t>버트 피클 (Bert Pickell)</a:t>
            </a:r>
            <a:endParaRPr sz="5684"/>
          </a:p>
          <a:p>
            <a:pPr marL="0" lvl="0" indent="0" algn="ctr" rtl="0">
              <a:lnSpc>
                <a:spcPct val="80000"/>
              </a:lnSpc>
              <a:spcBef>
                <a:spcPts val="0"/>
              </a:spcBef>
              <a:spcAft>
                <a:spcPts val="0"/>
              </a:spcAft>
              <a:buClr>
                <a:srgbClr val="000000"/>
              </a:buClr>
              <a:buSzPct val="100000"/>
              <a:buFont typeface="Helvetica Neue"/>
              <a:buNone/>
            </a:pPr>
            <a:r>
              <a:rPr lang="en-US" sz="5684" u="sng">
                <a:solidFill>
                  <a:schemeClr val="hlink"/>
                </a:solidFill>
                <a:hlinkClick r:id="rId3"/>
              </a:rPr>
              <a:t>bert@ourbestus.org</a:t>
            </a:r>
            <a:r>
              <a:rPr lang="en-US" sz="5684"/>
              <a:t> </a:t>
            </a:r>
            <a:endParaRPr sz="5684"/>
          </a:p>
          <a:p>
            <a:pPr marL="0" lvl="0" indent="0" algn="ctr" rtl="0">
              <a:lnSpc>
                <a:spcPct val="80000"/>
              </a:lnSpc>
              <a:spcBef>
                <a:spcPts val="0"/>
              </a:spcBef>
              <a:spcAft>
                <a:spcPts val="0"/>
              </a:spcAft>
              <a:buClr>
                <a:srgbClr val="000000"/>
              </a:buClr>
              <a:buSzPct val="100000"/>
              <a:buFont typeface="Helvetica Neue"/>
              <a:buNone/>
            </a:pPr>
            <a:r>
              <a:rPr lang="en-US" sz="5684"/>
              <a:t>Whatsapp: +1 317-966-2718</a:t>
            </a:r>
            <a:endParaRPr sz="5684"/>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9" descr="3da93d1a-1776-4c17-aee0-7f237903e0d9.jpg"/>
          <p:cNvPicPr preferRelativeResize="0">
            <a:picLocks noGrp="1"/>
          </p:cNvPicPr>
          <p:nvPr>
            <p:ph type="pic" idx="2"/>
          </p:nvPr>
        </p:nvPicPr>
        <p:blipFill rotWithShape="1">
          <a:blip r:embed="rId3">
            <a:alphaModFix/>
          </a:blip>
          <a:srcRect r="8136"/>
          <a:stretch/>
        </p:blipFill>
        <p:spPr>
          <a:xfrm>
            <a:off x="12192000" y="1270000"/>
            <a:ext cx="10922000" cy="11176000"/>
          </a:xfrm>
          <a:prstGeom prst="rect">
            <a:avLst/>
          </a:prstGeom>
          <a:noFill/>
          <a:ln>
            <a:noFill/>
          </a:ln>
        </p:spPr>
      </p:pic>
      <p:sp>
        <p:nvSpPr>
          <p:cNvPr id="91" name="Google Shape;91;p19"/>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sz="8500" b="1" i="0" u="none" strike="noStrike" cap="none">
                <a:solidFill>
                  <a:srgbClr val="000000"/>
                </a:solidFill>
                <a:latin typeface="Helvetica Neue"/>
                <a:ea typeface="Helvetica Neue"/>
                <a:cs typeface="Helvetica Neue"/>
                <a:sym typeface="Helvetica Neue"/>
              </a:rPr>
              <a:t>Kayaking Fun</a:t>
            </a:r>
            <a:br>
              <a:rPr lang="en-US" sz="8500" b="1" i="0" u="none" strike="noStrike" cap="none">
                <a:solidFill>
                  <a:srgbClr val="000000"/>
                </a:solidFill>
                <a:latin typeface="Helvetica Neue"/>
                <a:ea typeface="Helvetica Neue"/>
                <a:cs typeface="Helvetica Neue"/>
                <a:sym typeface="Helvetica Neue"/>
              </a:rPr>
            </a:br>
            <a:r>
              <a:rPr lang="en-US"/>
              <a:t>즐거운 카야킹</a:t>
            </a:r>
            <a:endParaRPr/>
          </a:p>
        </p:txBody>
      </p:sp>
      <p:sp>
        <p:nvSpPr>
          <p:cNvPr id="92" name="Google Shape;92;p19"/>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5500"/>
              <a:buFont typeface="Helvetica Neue"/>
              <a:buNone/>
            </a:pPr>
            <a:endParaRPr/>
          </a:p>
          <a:p>
            <a:pPr marL="0" lvl="0" indent="0" algn="l" rtl="0">
              <a:lnSpc>
                <a:spcPct val="100000"/>
              </a:lnSpc>
              <a:spcBef>
                <a:spcPts val="0"/>
              </a:spcBef>
              <a:spcAft>
                <a:spcPts val="0"/>
              </a:spcAft>
              <a:buClr>
                <a:srgbClr val="000000"/>
              </a:buClr>
              <a:buSzPts val="5500"/>
              <a:buFont typeface="Helvetica Neue"/>
              <a:buNone/>
            </a:pPr>
            <a:r>
              <a:rPr lang="en-US" sz="5500" b="1"/>
              <a:t>Bert and Javier </a:t>
            </a:r>
            <a:br>
              <a:rPr lang="en-US" sz="5500" b="1"/>
            </a:br>
            <a:r>
              <a:rPr lang="en-US"/>
              <a:t>버트와 하비에르</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1" indent="0" algn="l" rtl="0">
              <a:lnSpc>
                <a:spcPct val="80000"/>
              </a:lnSpc>
              <a:spcBef>
                <a:spcPts val="0"/>
              </a:spcBef>
              <a:spcAft>
                <a:spcPts val="0"/>
              </a:spcAft>
              <a:buClr>
                <a:srgbClr val="000000"/>
              </a:buClr>
              <a:buSzPts val="8500"/>
              <a:buFont typeface="Helvetica Neue"/>
              <a:buNone/>
            </a:pPr>
            <a:r>
              <a:rPr lang="en-US"/>
              <a:t>버트 피클 (</a:t>
            </a:r>
            <a:r>
              <a:rPr lang="en-US" sz="8500" b="1" i="0" u="none" strike="noStrike" cap="none">
                <a:solidFill>
                  <a:srgbClr val="000000"/>
                </a:solidFill>
                <a:latin typeface="Helvetica Neue"/>
                <a:ea typeface="Helvetica Neue"/>
                <a:cs typeface="Helvetica Neue"/>
                <a:sym typeface="Helvetica Neue"/>
              </a:rPr>
              <a:t>Bert Pickell)</a:t>
            </a:r>
            <a:endParaRPr/>
          </a:p>
        </p:txBody>
      </p:sp>
      <p:sp>
        <p:nvSpPr>
          <p:cNvPr id="98" name="Google Shape;98;p20"/>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A little more about me</a:t>
            </a:r>
            <a:br>
              <a:rPr lang="en-US" sz="5500" b="1"/>
            </a:br>
            <a:r>
              <a:rPr lang="en-US"/>
              <a:t>저에 대한 소개를 조금만 더 하자면…</a:t>
            </a:r>
            <a:endParaRPr/>
          </a:p>
        </p:txBody>
      </p:sp>
      <p:sp>
        <p:nvSpPr>
          <p:cNvPr id="99" name="Google Shape;99;p20"/>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lnSpcReduction="10000"/>
          </a:bodyPr>
          <a:lstStyle/>
          <a:p>
            <a:pPr marL="609600" lvl="0" indent="-609600" algn="l" rtl="0">
              <a:lnSpc>
                <a:spcPct val="90000"/>
              </a:lnSpc>
              <a:spcBef>
                <a:spcPts val="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Talked to many people and finally connected with Lisa Flynn at Camp Mark 7, I was hired to be the first KODA Camp director and served there for 10 years.</a:t>
            </a:r>
            <a:br>
              <a:rPr lang="en-US" sz="4800" b="0" i="0" u="none" strike="noStrike" cap="none">
                <a:solidFill>
                  <a:srgbClr val="000000"/>
                </a:solidFill>
                <a:latin typeface="Helvetica Neue"/>
                <a:ea typeface="Helvetica Neue"/>
                <a:cs typeface="Helvetica Neue"/>
                <a:sym typeface="Helvetica Neue"/>
              </a:rPr>
            </a:br>
            <a:r>
              <a:rPr lang="en-US"/>
              <a:t>많은 사람과 얘기를 나눈 끝에 드디어 마크 7 </a:t>
            </a:r>
            <a:r>
              <a:rPr lang="en-US">
                <a:solidFill>
                  <a:schemeClr val="dk1"/>
                </a:solidFill>
              </a:rPr>
              <a:t>캠프</a:t>
            </a:r>
            <a:r>
              <a:rPr lang="en-US"/>
              <a:t>(Camp Mark 7)에서 리사 플린(Lisa Flynn)과 연결되었고, 코다 캠프의 첫 번째 대표로 고용되어 그곳에서 10년간 일했습니다.</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Started additional KODA camps in South Dakota, Wisconsin and Arizona.</a:t>
            </a:r>
            <a:br>
              <a:rPr lang="en-US"/>
            </a:br>
            <a:r>
              <a:rPr lang="en-US"/>
              <a:t>사우스다코타, 위스콘신과 애리조나에서도 코다 캠프를 시작했어요. </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Still actively involved in creating the Arizona camp</a:t>
            </a:r>
            <a:br>
              <a:rPr lang="en-US" sz="4800" b="0" i="0" u="none" strike="noStrike" cap="none">
                <a:solidFill>
                  <a:srgbClr val="000000"/>
                </a:solidFill>
                <a:latin typeface="Helvetica Neue"/>
                <a:ea typeface="Helvetica Neue"/>
                <a:cs typeface="Helvetica Neue"/>
                <a:sym typeface="Helvetica Neue"/>
              </a:rPr>
            </a:br>
            <a:r>
              <a:rPr lang="en-US"/>
              <a:t>애리조나 캠프를 만드는 데에 지금도 적극적으로 참여하고 있습니다. </a:t>
            </a:r>
            <a:endParaRPr/>
          </a:p>
          <a:p>
            <a:pPr marL="609600" lvl="0" indent="-609600"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Celebrating 25 years of involvement with KODA Camps in the United States.</a:t>
            </a:r>
            <a:br>
              <a:rPr lang="en-US" sz="4800" b="0" i="0" u="none" strike="noStrike" cap="none">
                <a:solidFill>
                  <a:srgbClr val="000000"/>
                </a:solidFill>
                <a:latin typeface="Helvetica Neue"/>
                <a:ea typeface="Helvetica Neue"/>
                <a:cs typeface="Helvetica Neue"/>
                <a:sym typeface="Helvetica Neue"/>
              </a:rPr>
            </a:br>
            <a:r>
              <a:rPr lang="en-US"/>
              <a:t>미국 내 코다 캠프와 함께한 25주년을 기념합니다.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ct val="100000"/>
              <a:buFont typeface="Helvetica Neue"/>
              <a:buNone/>
            </a:pPr>
            <a:r>
              <a:rPr lang="en-US" sz="8500" b="1" i="0" u="none" strike="noStrike" cap="none">
                <a:solidFill>
                  <a:srgbClr val="000000"/>
                </a:solidFill>
                <a:latin typeface="Helvetica Neue"/>
                <a:ea typeface="Helvetica Neue"/>
                <a:cs typeface="Helvetica Neue"/>
                <a:sym typeface="Helvetica Neue"/>
              </a:rPr>
              <a:t>KODA Camps in USA</a:t>
            </a:r>
            <a:endParaRPr sz="8500" b="1" i="0" u="none" strike="noStrike" cap="none">
              <a:solidFill>
                <a:srgbClr val="000000"/>
              </a:solidFill>
              <a:latin typeface="Helvetica Neue"/>
              <a:ea typeface="Helvetica Neue"/>
              <a:cs typeface="Helvetica Neue"/>
              <a:sym typeface="Helvetica Neue"/>
            </a:endParaRPr>
          </a:p>
          <a:p>
            <a:pPr marL="0" lvl="0" indent="0" algn="l" rtl="0">
              <a:lnSpc>
                <a:spcPct val="80000"/>
              </a:lnSpc>
              <a:spcBef>
                <a:spcPts val="0"/>
              </a:spcBef>
              <a:spcAft>
                <a:spcPts val="0"/>
              </a:spcAft>
              <a:buClr>
                <a:srgbClr val="000000"/>
              </a:buClr>
              <a:buSzPct val="100000"/>
              <a:buFont typeface="Helvetica Neue"/>
              <a:buNone/>
            </a:pPr>
            <a:r>
              <a:rPr lang="en-US"/>
              <a:t>미국 내 코다 캠프</a:t>
            </a:r>
            <a:endParaRPr/>
          </a:p>
        </p:txBody>
      </p:sp>
      <p:sp>
        <p:nvSpPr>
          <p:cNvPr id="105" name="Google Shape;105;p21"/>
          <p:cNvSpPr txBox="1">
            <a:spLocks noGrp="1"/>
          </p:cNvSpPr>
          <p:nvPr>
            <p:ph type="body" idx="1"/>
          </p:nvPr>
        </p:nvSpPr>
        <p:spPr>
          <a:xfrm>
            <a:off x="1206500" y="2777062"/>
            <a:ext cx="21971100" cy="93480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A brief history </a:t>
            </a:r>
            <a:endParaRPr sz="5500" b="1"/>
          </a:p>
          <a:p>
            <a:pPr marL="0" lvl="0" indent="0" algn="l" rtl="0">
              <a:lnSpc>
                <a:spcPct val="100000"/>
              </a:lnSpc>
              <a:spcBef>
                <a:spcPts val="0"/>
              </a:spcBef>
              <a:spcAft>
                <a:spcPts val="0"/>
              </a:spcAft>
              <a:buClr>
                <a:srgbClr val="000000"/>
              </a:buClr>
              <a:buSzPct val="100000"/>
              <a:buFont typeface="Helvetica Neue"/>
              <a:buNone/>
            </a:pPr>
            <a:r>
              <a:rPr lang="en-US"/>
              <a:t>짧은 역사 </a:t>
            </a:r>
            <a:endParaRPr/>
          </a:p>
        </p:txBody>
      </p:sp>
      <p:sp>
        <p:nvSpPr>
          <p:cNvPr id="106" name="Google Shape;106;p21"/>
          <p:cNvSpPr txBox="1">
            <a:spLocks noGrp="1"/>
          </p:cNvSpPr>
          <p:nvPr>
            <p:ph type="body" idx="2"/>
          </p:nvPr>
        </p:nvSpPr>
        <p:spPr>
          <a:xfrm>
            <a:off x="1632340" y="4878008"/>
            <a:ext cx="21971001" cy="8256011"/>
          </a:xfrm>
          <a:prstGeom prst="rect">
            <a:avLst/>
          </a:prstGeom>
          <a:noFill/>
          <a:ln>
            <a:noFill/>
          </a:ln>
        </p:spPr>
        <p:txBody>
          <a:bodyPr spcFirstLastPara="1" wrap="square" lIns="50800" tIns="50800" rIns="50800" bIns="50800" anchor="t" anchorCtr="0">
            <a:normAutofit/>
          </a:bodyPr>
          <a:lstStyle/>
          <a:p>
            <a:pPr marL="566926" lvl="0" indent="-566926" algn="l" rtl="0">
              <a:lnSpc>
                <a:spcPct val="90000"/>
              </a:lnSpc>
              <a:spcBef>
                <a:spcPts val="0"/>
              </a:spcBef>
              <a:spcAft>
                <a:spcPts val="0"/>
              </a:spcAft>
              <a:buClr>
                <a:srgbClr val="000000"/>
              </a:buClr>
              <a:buSzPts val="5491"/>
              <a:buFont typeface="Helvetica Neue"/>
              <a:buChar char="•"/>
            </a:pPr>
            <a:r>
              <a:rPr lang="en-US" sz="4464"/>
              <a:t>Camp Mark 7 - established in 1998</a:t>
            </a:r>
            <a:endParaRPr sz="4464"/>
          </a:p>
          <a:p>
            <a:pPr marL="457200" lvl="0" indent="-457200" algn="l" rtl="0">
              <a:lnSpc>
                <a:spcPct val="90000"/>
              </a:lnSpc>
              <a:spcBef>
                <a:spcPts val="0"/>
              </a:spcBef>
              <a:spcAft>
                <a:spcPts val="0"/>
              </a:spcAft>
              <a:buClr>
                <a:schemeClr val="dk1"/>
              </a:buClr>
              <a:buSzPts val="5904"/>
              <a:buChar char="•"/>
            </a:pPr>
            <a:r>
              <a:rPr lang="en-US">
                <a:solidFill>
                  <a:schemeClr val="dk1"/>
                </a:solidFill>
              </a:rPr>
              <a:t>Camp Grizzly - established in 1999</a:t>
            </a:r>
            <a:endParaRPr>
              <a:solidFill>
                <a:schemeClr val="dk1"/>
              </a:solidFill>
            </a:endParaRPr>
          </a:p>
          <a:p>
            <a:pPr marL="457200" lvl="0" indent="-457200" algn="l" rtl="0">
              <a:lnSpc>
                <a:spcPct val="90000"/>
              </a:lnSpc>
              <a:spcBef>
                <a:spcPts val="0"/>
              </a:spcBef>
              <a:spcAft>
                <a:spcPts val="0"/>
              </a:spcAft>
              <a:buClr>
                <a:schemeClr val="dk1"/>
              </a:buClr>
              <a:buSzPts val="5904"/>
              <a:buChar char="•"/>
            </a:pPr>
            <a:r>
              <a:rPr lang="en-US">
                <a:solidFill>
                  <a:schemeClr val="dk1"/>
                </a:solidFill>
              </a:rPr>
              <a:t>KODA West - Established 2007 </a:t>
            </a:r>
            <a:endParaRPr>
              <a:solidFill>
                <a:schemeClr val="dk1"/>
              </a:solidFill>
            </a:endParaRPr>
          </a:p>
          <a:p>
            <a:pPr marL="457200" lvl="0" indent="-457200" algn="l" rtl="0">
              <a:lnSpc>
                <a:spcPct val="90000"/>
              </a:lnSpc>
              <a:spcBef>
                <a:spcPts val="0"/>
              </a:spcBef>
              <a:spcAft>
                <a:spcPts val="0"/>
              </a:spcAft>
              <a:buClr>
                <a:schemeClr val="dk1"/>
              </a:buClr>
              <a:buSzPts val="5904"/>
              <a:buChar char="•"/>
            </a:pPr>
            <a:r>
              <a:rPr lang="en-US">
                <a:solidFill>
                  <a:schemeClr val="dk1"/>
                </a:solidFill>
              </a:rPr>
              <a:t>KODA Midwest - established in 2008</a:t>
            </a:r>
            <a:endParaRPr>
              <a:solidFill>
                <a:schemeClr val="dk1"/>
              </a:solidFill>
            </a:endParaRPr>
          </a:p>
          <a:p>
            <a:pPr marL="0" lvl="0" indent="0" algn="l" rtl="0">
              <a:lnSpc>
                <a:spcPct val="90000"/>
              </a:lnSpc>
              <a:spcBef>
                <a:spcPts val="0"/>
              </a:spcBef>
              <a:spcAft>
                <a:spcPts val="0"/>
              </a:spcAft>
              <a:buNone/>
            </a:pPr>
            <a:endParaRPr sz="4464"/>
          </a:p>
          <a:p>
            <a:pPr marL="457200" lvl="0" indent="-512064" algn="l" rtl="0">
              <a:lnSpc>
                <a:spcPct val="90000"/>
              </a:lnSpc>
              <a:spcBef>
                <a:spcPts val="0"/>
              </a:spcBef>
              <a:spcAft>
                <a:spcPts val="0"/>
              </a:spcAft>
              <a:buSzPts val="4464"/>
              <a:buChar char="•"/>
            </a:pPr>
            <a:r>
              <a:rPr lang="en-US" sz="4464"/>
              <a:t>마크 7 캠프 – 1998년 설립 </a:t>
            </a:r>
            <a:endParaRPr sz="4464"/>
          </a:p>
          <a:p>
            <a:pPr marL="457200" lvl="0" indent="-512064" algn="l" rtl="0">
              <a:lnSpc>
                <a:spcPct val="90000"/>
              </a:lnSpc>
              <a:spcBef>
                <a:spcPts val="0"/>
              </a:spcBef>
              <a:spcAft>
                <a:spcPts val="0"/>
              </a:spcAft>
              <a:buSzPts val="4464"/>
              <a:buChar char="•"/>
            </a:pPr>
            <a:r>
              <a:rPr lang="en-US" sz="4464"/>
              <a:t>그리즐리 캠프 – 1999년 설립 </a:t>
            </a:r>
            <a:endParaRPr sz="4464"/>
          </a:p>
          <a:p>
            <a:pPr marL="457200" lvl="0" indent="-512064" algn="l" rtl="0">
              <a:lnSpc>
                <a:spcPct val="90000"/>
              </a:lnSpc>
              <a:spcBef>
                <a:spcPts val="0"/>
              </a:spcBef>
              <a:spcAft>
                <a:spcPts val="0"/>
              </a:spcAft>
              <a:buSzPts val="4464"/>
              <a:buChar char="•"/>
            </a:pPr>
            <a:r>
              <a:rPr lang="en-US" sz="4464"/>
              <a:t>코다 서부/웨스트 – 2007년 설립 </a:t>
            </a:r>
            <a:endParaRPr sz="4464"/>
          </a:p>
          <a:p>
            <a:pPr marL="457200" lvl="0" indent="-512064" algn="l" rtl="0">
              <a:lnSpc>
                <a:spcPct val="90000"/>
              </a:lnSpc>
              <a:spcBef>
                <a:spcPts val="0"/>
              </a:spcBef>
              <a:spcAft>
                <a:spcPts val="0"/>
              </a:spcAft>
              <a:buSzPts val="4464"/>
              <a:buChar char="•"/>
            </a:pPr>
            <a:r>
              <a:rPr lang="en-US" sz="4464"/>
              <a:t>코다 중서부/미드웨스트 – 2008년 설립</a:t>
            </a:r>
            <a:endParaRPr sz="4464"/>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sz="8500" b="1" i="0" u="none" strike="noStrike" cap="none">
                <a:solidFill>
                  <a:srgbClr val="000000"/>
                </a:solidFill>
                <a:latin typeface="Helvetica Neue"/>
                <a:ea typeface="Helvetica Neue"/>
                <a:cs typeface="Helvetica Neue"/>
                <a:sym typeface="Helvetica Neue"/>
              </a:rPr>
              <a:t>Camper Story</a:t>
            </a:r>
            <a:endParaRPr/>
          </a:p>
        </p:txBody>
      </p:sp>
      <p:sp>
        <p:nvSpPr>
          <p:cNvPr id="112" name="Google Shape;112;p22"/>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Helvetica Neue"/>
              <a:buNone/>
            </a:pPr>
            <a:r>
              <a:rPr lang="en-US"/>
              <a:t>참가자 이야기 </a:t>
            </a:r>
            <a:endParaRPr sz="5500" b="1"/>
          </a:p>
        </p:txBody>
      </p:sp>
      <p:sp>
        <p:nvSpPr>
          <p:cNvPr id="113" name="Google Shape;113;p22"/>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fontScale="70000" lnSpcReduction="10000"/>
          </a:bodyPr>
          <a:lstStyle/>
          <a:p>
            <a:pPr marL="0" lvl="0" indent="0" algn="l" rtl="0">
              <a:lnSpc>
                <a:spcPct val="100000"/>
              </a:lnSpc>
              <a:spcBef>
                <a:spcPts val="0"/>
              </a:spcBef>
              <a:spcAft>
                <a:spcPts val="0"/>
              </a:spcAft>
              <a:buClr>
                <a:srgbClr val="050505"/>
              </a:buClr>
              <a:buSzPct val="100000"/>
              <a:buFont typeface="Helvetica Neue"/>
              <a:buNone/>
            </a:pPr>
            <a:r>
              <a:rPr lang="en-US" sz="3800">
                <a:solidFill>
                  <a:srgbClr val="050505"/>
                </a:solidFill>
              </a:rPr>
              <a:t>Growing up, I knew that I was different. However, I didn’t know how special being different was. I just assumed that everyone understood what my life was like with Deaf parents. But I struggled with my friends and felt always a part of me missing. They didn’t know how to sign or what I would go through. My parents heard about Koda Camp Midwest and signed me up. Every day I am so thankful they did. I first attended at 9 years old in 2007 and realized that every single camper was exactly like me. I never felt more at home. The immediate connections I made was so incredible. At 9 years old I felt a sense of peace I didn’t know existed. At the end of the two weeks I knew I needed to keep coming back. My parents understood and I attended every year until I was 16 and it was my last year as a camper. Every summer was a time to celebrate coming “home” at camp. At the end of the two weeks it felt like I had to leave it behind but I always had the special memories and cherish the friendships I made at camp. Without it, I wouldn’t have discovered my passion for the deaf and coda community. I love and am so proud of being a coda because I got the chance to be a koda camper.</a:t>
            </a:r>
            <a:endParaRPr/>
          </a:p>
          <a:p>
            <a:pPr marL="0" lvl="0" indent="0" algn="l" rtl="0">
              <a:lnSpc>
                <a:spcPct val="100000"/>
              </a:lnSpc>
              <a:spcBef>
                <a:spcPts val="0"/>
              </a:spcBef>
              <a:spcAft>
                <a:spcPts val="0"/>
              </a:spcAft>
              <a:buClr>
                <a:srgbClr val="1C1E21"/>
              </a:buClr>
              <a:buSzPct val="100000"/>
              <a:buFont typeface="Helvetica Neue"/>
              <a:buNone/>
            </a:pPr>
            <a:endParaRPr sz="3800">
              <a:solidFill>
                <a:srgbClr val="050505"/>
              </a:solidFill>
            </a:endParaRPr>
          </a:p>
          <a:p>
            <a:pPr marL="0" lvl="0" indent="0" algn="l" rtl="0">
              <a:lnSpc>
                <a:spcPct val="100000"/>
              </a:lnSpc>
              <a:spcBef>
                <a:spcPts val="0"/>
              </a:spcBef>
              <a:spcAft>
                <a:spcPts val="0"/>
              </a:spcAft>
              <a:buClr>
                <a:srgbClr val="1C1E21"/>
              </a:buClr>
              <a:buSzPct val="100000"/>
              <a:buFont typeface="Helvetica Neue"/>
              <a:buNone/>
            </a:pPr>
            <a:r>
              <a:rPr lang="en-US" sz="3800">
                <a:solidFill>
                  <a:srgbClr val="1C1E21"/>
                </a:solidFill>
              </a:rPr>
              <a:t>Karissa Caddy</a:t>
            </a:r>
            <a:endParaRPr sz="3800">
              <a:solidFill>
                <a:srgbClr val="1C1E21"/>
              </a:solidFill>
            </a:endParaRPr>
          </a:p>
          <a:p>
            <a:pPr marL="0" lvl="0" indent="0" algn="l" rtl="0">
              <a:lnSpc>
                <a:spcPct val="100000"/>
              </a:lnSpc>
              <a:spcBef>
                <a:spcPts val="0"/>
              </a:spcBef>
              <a:spcAft>
                <a:spcPts val="0"/>
              </a:spcAft>
              <a:buClr>
                <a:srgbClr val="1C1E21"/>
              </a:buClr>
              <a:buSzPct val="100000"/>
              <a:buFont typeface="Helvetica Neue"/>
              <a:buNone/>
            </a:pPr>
            <a:endParaRPr sz="3800">
              <a:solidFill>
                <a:srgbClr val="1C1E21"/>
              </a:solidFill>
            </a:endParaRPr>
          </a:p>
          <a:p>
            <a:pPr marL="0" lvl="0" indent="0" algn="l" rtl="0">
              <a:lnSpc>
                <a:spcPct val="100000"/>
              </a:lnSpc>
              <a:spcBef>
                <a:spcPts val="0"/>
              </a:spcBef>
              <a:spcAft>
                <a:spcPts val="0"/>
              </a:spcAft>
              <a:buClr>
                <a:srgbClr val="1C1E21"/>
              </a:buClr>
              <a:buSzPct val="100000"/>
              <a:buFont typeface="Helvetica Neue"/>
              <a:buNone/>
            </a:pPr>
            <a:r>
              <a:rPr lang="en-US" sz="3800">
                <a:solidFill>
                  <a:srgbClr val="1C1E21"/>
                </a:solidFill>
              </a:rPr>
              <a:t>자라면서 제가 남들과는 다르다는 것을 알았습니다. 그러나 다르다는 것이 얼마나 특별한 것인지 몰랐습니다. 저는 농인 부모와 함께하는 제 삶이 어떤 것인지 모든 사람이 이해할 거로 생각했습니다. 그러나 친구들과 관계를 맺는 데에 어려움을 겪었고 항상 제 일부의 어딘가 빠져있다고 느꼈습니다. 친구들은 수어도 몰랐고 제가 겪어야 할 일들이 무엇인지 몰랐습니다. 그러던 중 제 부모님이 코다 캠프 중서부/미드웨스트에 대해 알게 되었고 저를 참가자로 등록했습니다. 매일 저는 부모님의 선택에 감사함을 느낍니다. 9살이 되던 2007년에 처음 참가했고, 그곳의 모든 캠퍼가 저와 똑같다는 것을 깨달았습니다. 집으로 온 것 같았습니다. 거기서 느낀 즉각적 교감은 정말 엄청났습니다. 9살의 전 그동안 느껴보지 못했던 평온을 느꼈습니다. 2주의 캠프 기간이 끝날 무렵 저는 이곳으로 계속 돌아와야 한다는 것을 알았습니다. 부모님은 이해하셨고 저는 16살이 될 때까지 매년 참석했습니다. 그것이 캠프 참가자로서의 마지막 해였죠. 매년 여름은 캠프라는 ‘집’으로 돌아가는 축복의 시간이었습니다. 2주가 끝나면 떠나야 했지만 캠프에서 맺은 특별한 추억과 우정은 항상 소중하게 간직합니다. 그것 없이는 농인과 코다 커뮤니티에 대한 열정을 발견하지 못했을 겁니다. 코다 캠프 참가를 통해 코다 임이 너무나도 자랑스럽고 코다 임을 사랑합니다. </a:t>
            </a:r>
            <a:endParaRPr sz="3800">
              <a:solidFill>
                <a:srgbClr val="1C1E21"/>
              </a:solidFill>
            </a:endParaRPr>
          </a:p>
          <a:p>
            <a:pPr marL="0" lvl="0" indent="0" algn="l" rtl="0">
              <a:lnSpc>
                <a:spcPct val="100000"/>
              </a:lnSpc>
              <a:spcBef>
                <a:spcPts val="0"/>
              </a:spcBef>
              <a:spcAft>
                <a:spcPts val="0"/>
              </a:spcAft>
              <a:buClr>
                <a:srgbClr val="1C1E21"/>
              </a:buClr>
              <a:buSzPct val="100000"/>
              <a:buFont typeface="Helvetica Neue"/>
              <a:buNone/>
            </a:pPr>
            <a:endParaRPr sz="3800">
              <a:solidFill>
                <a:srgbClr val="1C1E21"/>
              </a:solidFill>
            </a:endParaRPr>
          </a:p>
          <a:p>
            <a:pPr marL="0" lvl="0" indent="0" algn="l" rtl="0">
              <a:lnSpc>
                <a:spcPct val="100000"/>
              </a:lnSpc>
              <a:spcBef>
                <a:spcPts val="0"/>
              </a:spcBef>
              <a:spcAft>
                <a:spcPts val="0"/>
              </a:spcAft>
              <a:buClr>
                <a:srgbClr val="1C1E21"/>
              </a:buClr>
              <a:buSzPct val="100000"/>
              <a:buFont typeface="Helvetica Neue"/>
              <a:buNone/>
            </a:pPr>
            <a:r>
              <a:rPr lang="en-US" sz="3800">
                <a:solidFill>
                  <a:srgbClr val="1C1E21"/>
                </a:solidFill>
              </a:rPr>
              <a:t>카리사 캐디 (Karissa Caddy)</a:t>
            </a:r>
            <a:endParaRPr sz="3800">
              <a:solidFill>
                <a:srgbClr val="1C1E2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ct val="100000"/>
              <a:buFont typeface="Helvetica Neue"/>
              <a:buNone/>
            </a:pPr>
            <a:r>
              <a:rPr lang="en-US" sz="8500" b="1" i="0" u="none" strike="noStrike" cap="none">
                <a:solidFill>
                  <a:srgbClr val="000000"/>
                </a:solidFill>
                <a:latin typeface="Helvetica Neue"/>
                <a:ea typeface="Helvetica Neue"/>
                <a:cs typeface="Helvetica Neue"/>
                <a:sym typeface="Helvetica Neue"/>
              </a:rPr>
              <a:t>KODA Camps in USA (continued)</a:t>
            </a:r>
            <a:endParaRPr sz="8500" b="1" i="0" u="none" strike="noStrike" cap="none">
              <a:solidFill>
                <a:srgbClr val="000000"/>
              </a:solidFill>
              <a:latin typeface="Helvetica Neue"/>
              <a:ea typeface="Helvetica Neue"/>
              <a:cs typeface="Helvetica Neue"/>
              <a:sym typeface="Helvetica Neue"/>
            </a:endParaRPr>
          </a:p>
          <a:p>
            <a:pPr marL="0" lvl="0" indent="0" algn="l" rtl="0">
              <a:lnSpc>
                <a:spcPct val="80000"/>
              </a:lnSpc>
              <a:spcBef>
                <a:spcPts val="0"/>
              </a:spcBef>
              <a:spcAft>
                <a:spcPts val="0"/>
              </a:spcAft>
              <a:buClr>
                <a:srgbClr val="000000"/>
              </a:buClr>
              <a:buSzPct val="100000"/>
              <a:buFont typeface="Helvetica Neue"/>
              <a:buNone/>
            </a:pPr>
            <a:r>
              <a:rPr lang="en-US"/>
              <a:t>미국 내 코다 캠프 (계속)</a:t>
            </a:r>
            <a:endParaRPr/>
          </a:p>
        </p:txBody>
      </p:sp>
      <p:sp>
        <p:nvSpPr>
          <p:cNvPr id="119" name="Google Shape;119;p23"/>
          <p:cNvSpPr txBox="1">
            <a:spLocks noGrp="1"/>
          </p:cNvSpPr>
          <p:nvPr>
            <p:ph type="body" idx="1"/>
          </p:nvPr>
        </p:nvSpPr>
        <p:spPr>
          <a:xfrm>
            <a:off x="1206500" y="3313712"/>
            <a:ext cx="21971100" cy="934800"/>
          </a:xfrm>
          <a:prstGeom prst="rect">
            <a:avLst/>
          </a:prstGeom>
          <a:noFill/>
          <a:ln>
            <a:noFill/>
          </a:ln>
        </p:spPr>
        <p:txBody>
          <a:bodyPr spcFirstLastPara="1" wrap="square" lIns="45700" tIns="45700" rIns="45700" bIns="45700" anchor="t" anchorCtr="0">
            <a:normAutofit fontScale="62500" lnSpcReduction="20000"/>
          </a:bodyPr>
          <a:lstStyle/>
          <a:p>
            <a:pPr marL="0" lvl="0" indent="0" algn="l" rtl="0">
              <a:lnSpc>
                <a:spcPct val="100000"/>
              </a:lnSpc>
              <a:spcBef>
                <a:spcPts val="0"/>
              </a:spcBef>
              <a:spcAft>
                <a:spcPts val="0"/>
              </a:spcAft>
              <a:buClr>
                <a:srgbClr val="000000"/>
              </a:buClr>
              <a:buSzPct val="100000"/>
              <a:buFont typeface="Helvetica Neue"/>
              <a:buNone/>
            </a:pPr>
            <a:r>
              <a:rPr lang="en-US" sz="5500" b="1"/>
              <a:t>A brief history</a:t>
            </a:r>
            <a:endParaRPr sz="5500" b="1"/>
          </a:p>
          <a:p>
            <a:pPr marL="0" lvl="0" indent="0" algn="l" rtl="0">
              <a:lnSpc>
                <a:spcPct val="100000"/>
              </a:lnSpc>
              <a:spcBef>
                <a:spcPts val="0"/>
              </a:spcBef>
              <a:spcAft>
                <a:spcPts val="0"/>
              </a:spcAft>
              <a:buClr>
                <a:srgbClr val="000000"/>
              </a:buClr>
              <a:buSzPct val="100000"/>
              <a:buFont typeface="Helvetica Neue"/>
              <a:buNone/>
            </a:pPr>
            <a:r>
              <a:rPr lang="en-US"/>
              <a:t>짧은 역사</a:t>
            </a:r>
            <a:endParaRPr/>
          </a:p>
        </p:txBody>
      </p:sp>
      <p:sp>
        <p:nvSpPr>
          <p:cNvPr id="120" name="Google Shape;120;p23"/>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lnSpcReduction="20000"/>
          </a:bodyPr>
          <a:lstStyle/>
          <a:p>
            <a:pPr marL="609600" lvl="0" indent="-609600" algn="l" rtl="0">
              <a:lnSpc>
                <a:spcPct val="90000"/>
              </a:lnSpc>
              <a:spcBef>
                <a:spcPts val="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KODA Southwest - established 2023</a:t>
            </a:r>
            <a:br>
              <a:rPr lang="en-US" sz="4800" b="0" i="0" u="none" strike="noStrike" cap="none">
                <a:solidFill>
                  <a:srgbClr val="000000"/>
                </a:solidFill>
                <a:latin typeface="Helvetica Neue"/>
                <a:ea typeface="Helvetica Neue"/>
                <a:cs typeface="Helvetica Neue"/>
                <a:sym typeface="Helvetica Neue"/>
              </a:rPr>
            </a:br>
            <a:r>
              <a:rPr lang="en-US"/>
              <a:t>코다 남서부/사우스웨스트 – 2023년 설립</a:t>
            </a:r>
            <a:endParaRPr/>
          </a:p>
          <a:p>
            <a:pPr marL="1219200" lvl="1" indent="-609599"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New camp set up by Bert Pickell working with Deaf parents in the Phoenix/Tuscon area.</a:t>
            </a:r>
            <a:br>
              <a:rPr lang="en-US" sz="4800" b="0" i="0" u="none" strike="noStrike" cap="none">
                <a:solidFill>
                  <a:srgbClr val="000000"/>
                </a:solidFill>
                <a:latin typeface="Helvetica Neue"/>
                <a:ea typeface="Helvetica Neue"/>
                <a:cs typeface="Helvetica Neue"/>
                <a:sym typeface="Helvetica Neue"/>
              </a:rPr>
            </a:br>
            <a:r>
              <a:rPr lang="en-US"/>
              <a:t>피닉스/투싼 지역의 농인 부모와 함께 일하는 새로운 캠프. </a:t>
            </a:r>
            <a:r>
              <a:rPr lang="en-US">
                <a:solidFill>
                  <a:schemeClr val="dk1"/>
                </a:solidFill>
              </a:rPr>
              <a:t>버트 피클 설립.</a:t>
            </a:r>
            <a:endParaRPr/>
          </a:p>
          <a:p>
            <a:pPr marL="1219200" lvl="1" indent="-609599"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Two week programs for KODA children</a:t>
            </a:r>
            <a:br>
              <a:rPr lang="en-US" sz="4800" b="0" i="0" u="none" strike="noStrike" cap="none">
                <a:solidFill>
                  <a:srgbClr val="000000"/>
                </a:solidFill>
                <a:latin typeface="Helvetica Neue"/>
                <a:ea typeface="Helvetica Neue"/>
                <a:cs typeface="Helvetica Neue"/>
                <a:sym typeface="Helvetica Neue"/>
              </a:rPr>
            </a:br>
            <a:r>
              <a:rPr lang="en-US"/>
              <a:t>코다 어린이를 위한 2주 프로그램</a:t>
            </a:r>
            <a:endParaRPr/>
          </a:p>
          <a:p>
            <a:pPr marL="1219200" lvl="1" indent="-609598" algn="l" rtl="0">
              <a:lnSpc>
                <a:spcPct val="90000"/>
              </a:lnSpc>
              <a:spcBef>
                <a:spcPts val="4500"/>
              </a:spcBef>
              <a:spcAft>
                <a:spcPts val="0"/>
              </a:spcAft>
              <a:buClr>
                <a:srgbClr val="000000"/>
              </a:buClr>
              <a:buSzPts val="5904"/>
              <a:buFont typeface="Helvetica Neue"/>
              <a:buChar char="•"/>
            </a:pPr>
            <a:r>
              <a:rPr lang="en-US" sz="4800" b="0" i="0" u="none" strike="noStrike" cap="none">
                <a:solidFill>
                  <a:srgbClr val="000000"/>
                </a:solidFill>
                <a:latin typeface="Helvetica Neue"/>
                <a:ea typeface="Helvetica Neue"/>
                <a:cs typeface="Helvetica Neue"/>
                <a:sym typeface="Helvetica Neue"/>
              </a:rPr>
              <a:t>Fosters identity development of KODA children</a:t>
            </a:r>
            <a:br>
              <a:rPr lang="en-US" sz="4800" b="0" i="0" u="none" strike="noStrike" cap="none">
                <a:solidFill>
                  <a:srgbClr val="000000"/>
                </a:solidFill>
                <a:latin typeface="Helvetica Neue"/>
                <a:ea typeface="Helvetica Neue"/>
                <a:cs typeface="Helvetica Neue"/>
                <a:sym typeface="Helvetica Neue"/>
              </a:rPr>
            </a:br>
            <a:r>
              <a:rPr lang="en-US"/>
              <a:t>코다 어린이의</a:t>
            </a:r>
            <a:r>
              <a:rPr lang="en-US" sz="4800" b="0" i="0" u="none" strike="noStrike" cap="none">
                <a:solidFill>
                  <a:srgbClr val="000000"/>
                </a:solidFill>
                <a:latin typeface="Helvetica Neue"/>
                <a:ea typeface="Helvetica Neue"/>
                <a:cs typeface="Helvetica Neue"/>
                <a:sym typeface="Helvetica Neue"/>
              </a:rPr>
              <a:t> 정체성 개발 촉진</a:t>
            </a:r>
            <a:endParaRPr sz="4800" b="0" i="0" u="none" strike="noStrike" cap="none">
              <a:solidFill>
                <a:srgbClr val="000000"/>
              </a:solidFill>
              <a:latin typeface="Helvetica Neue"/>
              <a:ea typeface="Helvetica Neue"/>
              <a:cs typeface="Helvetica Neue"/>
              <a:sym typeface="Helvetica Neue"/>
            </a:endParaRPr>
          </a:p>
          <a:p>
            <a:pPr marL="0" lvl="0" indent="0" algn="l" rtl="0">
              <a:lnSpc>
                <a:spcPct val="90000"/>
              </a:lnSpc>
              <a:spcBef>
                <a:spcPts val="450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4" descr="IMG_4198.jpeg"/>
          <p:cNvPicPr preferRelativeResize="0">
            <a:picLocks noGrp="1"/>
          </p:cNvPicPr>
          <p:nvPr>
            <p:ph type="pic" idx="2"/>
          </p:nvPr>
        </p:nvPicPr>
        <p:blipFill rotWithShape="1">
          <a:blip r:embed="rId3">
            <a:alphaModFix/>
          </a:blip>
          <a:srcRect t="22670" b="22670"/>
          <a:stretch/>
        </p:blipFill>
        <p:spPr>
          <a:xfrm>
            <a:off x="15760700" y="1270000"/>
            <a:ext cx="7423448" cy="5410200"/>
          </a:xfrm>
          <a:prstGeom prst="rect">
            <a:avLst/>
          </a:prstGeom>
          <a:noFill/>
          <a:ln>
            <a:noFill/>
          </a:ln>
        </p:spPr>
      </p:pic>
      <p:pic>
        <p:nvPicPr>
          <p:cNvPr id="126" name="Google Shape;126;p24" descr="IMG_4750.jpeg"/>
          <p:cNvPicPr preferRelativeResize="0">
            <a:picLocks noGrp="1"/>
          </p:cNvPicPr>
          <p:nvPr>
            <p:ph type="pic" idx="3"/>
          </p:nvPr>
        </p:nvPicPr>
        <p:blipFill rotWithShape="1">
          <a:blip r:embed="rId4">
            <a:alphaModFix/>
          </a:blip>
          <a:srcRect t="22644" b="22644"/>
          <a:stretch/>
        </p:blipFill>
        <p:spPr>
          <a:xfrm>
            <a:off x="15760700" y="7098672"/>
            <a:ext cx="7423560" cy="5415344"/>
          </a:xfrm>
          <a:prstGeom prst="rect">
            <a:avLst/>
          </a:prstGeom>
          <a:noFill/>
          <a:ln>
            <a:noFill/>
          </a:ln>
        </p:spPr>
      </p:pic>
      <p:pic>
        <p:nvPicPr>
          <p:cNvPr id="127" name="Google Shape;127;p24" descr="IMG_4601.jpeg"/>
          <p:cNvPicPr preferRelativeResize="0">
            <a:picLocks noGrp="1"/>
          </p:cNvPicPr>
          <p:nvPr>
            <p:ph type="pic" idx="4"/>
          </p:nvPr>
        </p:nvPicPr>
        <p:blipFill rotWithShape="1">
          <a:blip r:embed="rId5">
            <a:alphaModFix/>
          </a:blip>
          <a:srcRect l="2745" r="2745"/>
          <a:stretch/>
        </p:blipFill>
        <p:spPr>
          <a:xfrm>
            <a:off x="1211198" y="1270000"/>
            <a:ext cx="14168502" cy="112437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sz="8500" b="1" i="0" u="none" strike="noStrike" cap="none">
                <a:solidFill>
                  <a:srgbClr val="000000"/>
                </a:solidFill>
                <a:latin typeface="Helvetica Neue"/>
                <a:ea typeface="Helvetica Neue"/>
                <a:cs typeface="Helvetica Neue"/>
                <a:sym typeface="Helvetica Neue"/>
              </a:rPr>
              <a:t>Staff Story</a:t>
            </a:r>
            <a:endParaRPr/>
          </a:p>
        </p:txBody>
      </p:sp>
      <p:sp>
        <p:nvSpPr>
          <p:cNvPr id="133" name="Google Shape;133;p25"/>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Helvetica Neue"/>
              <a:buNone/>
            </a:pPr>
            <a:r>
              <a:rPr lang="en-US"/>
              <a:t>캠프 직원 이야기 </a:t>
            </a:r>
            <a:endParaRPr sz="5500" b="1"/>
          </a:p>
        </p:txBody>
      </p:sp>
      <p:sp>
        <p:nvSpPr>
          <p:cNvPr id="134" name="Google Shape;134;p25"/>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fontScale="85000" lnSpcReduction="20000"/>
          </a:bodyPr>
          <a:lstStyle/>
          <a:p>
            <a:pPr marL="0" lvl="0" indent="0" algn="l" rtl="0">
              <a:lnSpc>
                <a:spcPct val="100000"/>
              </a:lnSpc>
              <a:spcBef>
                <a:spcPts val="0"/>
              </a:spcBef>
              <a:spcAft>
                <a:spcPts val="0"/>
              </a:spcAft>
              <a:buClr>
                <a:srgbClr val="050505"/>
              </a:buClr>
              <a:buSzPct val="100000"/>
              <a:buFont typeface="Helvetica Neue"/>
              <a:buNone/>
            </a:pPr>
            <a:r>
              <a:rPr lang="en-US" sz="3800">
                <a:solidFill>
                  <a:srgbClr val="050505"/>
                </a:solidFill>
              </a:rPr>
              <a:t>I've made observations of your camp programs at CM7.</a:t>
            </a:r>
            <a:endParaRPr/>
          </a:p>
          <a:p>
            <a:pPr marL="0" lvl="0" indent="0" algn="l" rtl="0">
              <a:lnSpc>
                <a:spcPct val="100000"/>
              </a:lnSpc>
              <a:spcBef>
                <a:spcPts val="0"/>
              </a:spcBef>
              <a:spcAft>
                <a:spcPts val="0"/>
              </a:spcAft>
              <a:buClr>
                <a:srgbClr val="050505"/>
              </a:buClr>
              <a:buSzPct val="100000"/>
              <a:buFont typeface="Helvetica Neue"/>
              <a:buNone/>
            </a:pPr>
            <a:r>
              <a:rPr lang="en-US" sz="3800">
                <a:solidFill>
                  <a:srgbClr val="050505"/>
                </a:solidFill>
              </a:rPr>
              <a:t>Several things that happened nearly all of them were:</a:t>
            </a:r>
            <a:endParaRPr/>
          </a:p>
          <a:p>
            <a:pPr marL="0" lvl="0" indent="0" algn="l" rtl="0">
              <a:lnSpc>
                <a:spcPct val="100000"/>
              </a:lnSpc>
              <a:spcBef>
                <a:spcPts val="0"/>
              </a:spcBef>
              <a:spcAft>
                <a:spcPts val="0"/>
              </a:spcAft>
              <a:buClr>
                <a:srgbClr val="050505"/>
              </a:buClr>
              <a:buSzPct val="100000"/>
              <a:buFont typeface="Helvetica Neue"/>
              <a:buNone/>
            </a:pPr>
            <a:r>
              <a:rPr lang="en-US" sz="3800">
                <a:solidFill>
                  <a:srgbClr val="050505"/>
                </a:solidFill>
              </a:rPr>
              <a:t>In the beginning of week many sat alone..</a:t>
            </a:r>
            <a:endParaRPr/>
          </a:p>
          <a:p>
            <a:pPr marL="0" lvl="0" indent="0" algn="l" rtl="0">
              <a:lnSpc>
                <a:spcPct val="100000"/>
              </a:lnSpc>
              <a:spcBef>
                <a:spcPts val="0"/>
              </a:spcBef>
              <a:spcAft>
                <a:spcPts val="0"/>
              </a:spcAft>
              <a:buClr>
                <a:srgbClr val="050505"/>
              </a:buClr>
              <a:buSzPct val="100000"/>
              <a:buFont typeface="Helvetica Neue"/>
              <a:buNone/>
            </a:pPr>
            <a:r>
              <a:rPr lang="en-US" sz="3800">
                <a:solidFill>
                  <a:srgbClr val="050505"/>
                </a:solidFill>
              </a:rPr>
              <a:t>By end of program, they cried, hugged hard saying goodbye, but, they all made life- long friends keeping in touch thru the years.</a:t>
            </a:r>
            <a:endParaRPr/>
          </a:p>
          <a:p>
            <a:pPr marL="0" lvl="0" indent="0" algn="l" rtl="0">
              <a:lnSpc>
                <a:spcPct val="100000"/>
              </a:lnSpc>
              <a:spcBef>
                <a:spcPts val="0"/>
              </a:spcBef>
              <a:spcAft>
                <a:spcPts val="0"/>
              </a:spcAft>
              <a:buClr>
                <a:srgbClr val="050505"/>
              </a:buClr>
              <a:buSzPct val="100000"/>
              <a:buFont typeface="Helvetica Neue"/>
              <a:buNone/>
            </a:pPr>
            <a:r>
              <a:rPr lang="en-US" sz="3800">
                <a:solidFill>
                  <a:srgbClr val="050505"/>
                </a:solidFill>
              </a:rPr>
              <a:t>They've also experienced they ARE NOT alone and realized how the bi- cultural dynamics they endured now makes sense.</a:t>
            </a:r>
            <a:endParaRPr/>
          </a:p>
          <a:p>
            <a:pPr marL="0" lvl="0" indent="0" algn="l" rtl="0">
              <a:lnSpc>
                <a:spcPct val="100000"/>
              </a:lnSpc>
              <a:spcBef>
                <a:spcPts val="0"/>
              </a:spcBef>
              <a:spcAft>
                <a:spcPts val="0"/>
              </a:spcAft>
              <a:buClr>
                <a:srgbClr val="050505"/>
              </a:buClr>
              <a:buSzPct val="100000"/>
              <a:buFont typeface="Helvetica Neue"/>
              <a:buNone/>
            </a:pPr>
            <a:endParaRPr sz="3800">
              <a:solidFill>
                <a:srgbClr val="050505"/>
              </a:solidFill>
            </a:endParaRPr>
          </a:p>
          <a:p>
            <a:pPr marL="0" lvl="0" indent="0" algn="l" rtl="0">
              <a:lnSpc>
                <a:spcPct val="100000"/>
              </a:lnSpc>
              <a:spcBef>
                <a:spcPts val="0"/>
              </a:spcBef>
              <a:spcAft>
                <a:spcPts val="0"/>
              </a:spcAft>
              <a:buClr>
                <a:srgbClr val="050505"/>
              </a:buClr>
              <a:buSzPct val="100000"/>
              <a:buFont typeface="Helvetica Neue"/>
              <a:buNone/>
            </a:pPr>
            <a:endParaRPr sz="3800">
              <a:solidFill>
                <a:srgbClr val="050505"/>
              </a:solidFill>
            </a:endParaRPr>
          </a:p>
          <a:p>
            <a:pPr marL="0" lvl="0" indent="0" algn="l" rtl="0">
              <a:lnSpc>
                <a:spcPct val="100000"/>
              </a:lnSpc>
              <a:spcBef>
                <a:spcPts val="0"/>
              </a:spcBef>
              <a:spcAft>
                <a:spcPts val="0"/>
              </a:spcAft>
              <a:buClr>
                <a:srgbClr val="050505"/>
              </a:buClr>
              <a:buSzPct val="100000"/>
              <a:buFont typeface="Helvetica Neue"/>
              <a:buNone/>
            </a:pPr>
            <a:r>
              <a:rPr lang="en-US" sz="3800">
                <a:solidFill>
                  <a:srgbClr val="050505"/>
                </a:solidFill>
              </a:rPr>
              <a:t>Billy S. Allen, Waterfront Director at Camp Mark 7 for several years</a:t>
            </a:r>
            <a:endParaRPr sz="3800">
              <a:solidFill>
                <a:srgbClr val="050505"/>
              </a:solidFill>
            </a:endParaRPr>
          </a:p>
          <a:p>
            <a:pPr marL="0" lvl="0" indent="0" algn="l" rtl="0">
              <a:lnSpc>
                <a:spcPct val="100000"/>
              </a:lnSpc>
              <a:spcBef>
                <a:spcPts val="0"/>
              </a:spcBef>
              <a:spcAft>
                <a:spcPts val="0"/>
              </a:spcAft>
              <a:buClr>
                <a:srgbClr val="050505"/>
              </a:buClr>
              <a:buSzPct val="100000"/>
              <a:buFont typeface="Helvetica Neue"/>
              <a:buNone/>
            </a:pPr>
            <a:endParaRPr sz="3800">
              <a:solidFill>
                <a:srgbClr val="050505"/>
              </a:solidFill>
            </a:endParaRPr>
          </a:p>
          <a:p>
            <a:pPr marL="0" lvl="0" indent="0" algn="l" rtl="0">
              <a:lnSpc>
                <a:spcPct val="100000"/>
              </a:lnSpc>
              <a:spcBef>
                <a:spcPts val="0"/>
              </a:spcBef>
              <a:spcAft>
                <a:spcPts val="0"/>
              </a:spcAft>
              <a:buClr>
                <a:schemeClr val="dk1"/>
              </a:buClr>
              <a:buSzPct val="28947"/>
              <a:buFont typeface="Arial"/>
              <a:buNone/>
            </a:pPr>
            <a:r>
              <a:rPr lang="en-US" sz="3800">
                <a:solidFill>
                  <a:srgbClr val="050505"/>
                </a:solidFill>
              </a:rPr>
              <a:t>마크 7 캠프에서 일하는 동안 관찰을 했습니다.</a:t>
            </a:r>
            <a:endParaRPr sz="3800">
              <a:solidFill>
                <a:srgbClr val="050505"/>
              </a:solidFill>
            </a:endParaRPr>
          </a:p>
          <a:p>
            <a:pPr marL="0" lvl="0" indent="0" algn="l" rtl="0">
              <a:lnSpc>
                <a:spcPct val="100000"/>
              </a:lnSpc>
              <a:spcBef>
                <a:spcPts val="0"/>
              </a:spcBef>
              <a:spcAft>
                <a:spcPts val="0"/>
              </a:spcAft>
              <a:buClr>
                <a:schemeClr val="dk1"/>
              </a:buClr>
              <a:buSzPct val="28947"/>
              <a:buFont typeface="Arial"/>
              <a:buNone/>
            </a:pPr>
            <a:r>
              <a:rPr lang="en-US" sz="3800">
                <a:solidFill>
                  <a:srgbClr val="050505"/>
                </a:solidFill>
              </a:rPr>
              <a:t>몇 가지 일들이 있었고 거의 모든 것은 이렇게 일어났죠:</a:t>
            </a:r>
            <a:endParaRPr sz="3800">
              <a:solidFill>
                <a:srgbClr val="050505"/>
              </a:solidFill>
            </a:endParaRPr>
          </a:p>
          <a:p>
            <a:pPr marL="0" lvl="0" indent="0" algn="l" rtl="0">
              <a:lnSpc>
                <a:spcPct val="100000"/>
              </a:lnSpc>
              <a:spcBef>
                <a:spcPts val="0"/>
              </a:spcBef>
              <a:spcAft>
                <a:spcPts val="0"/>
              </a:spcAft>
              <a:buClr>
                <a:schemeClr val="dk1"/>
              </a:buClr>
              <a:buSzPct val="28947"/>
              <a:buFont typeface="Arial"/>
              <a:buNone/>
            </a:pPr>
            <a:r>
              <a:rPr lang="en-US" sz="3800">
                <a:solidFill>
                  <a:srgbClr val="050505"/>
                </a:solidFill>
              </a:rPr>
              <a:t>첫 주가 시작할 때 많은 참가자는 혼자 앉았습니다…</a:t>
            </a:r>
            <a:endParaRPr sz="3800">
              <a:solidFill>
                <a:srgbClr val="050505"/>
              </a:solidFill>
            </a:endParaRPr>
          </a:p>
          <a:p>
            <a:pPr marL="0" lvl="0" indent="0" algn="l" rtl="0">
              <a:lnSpc>
                <a:spcPct val="100000"/>
              </a:lnSpc>
              <a:spcBef>
                <a:spcPts val="0"/>
              </a:spcBef>
              <a:spcAft>
                <a:spcPts val="0"/>
              </a:spcAft>
              <a:buClr>
                <a:schemeClr val="dk1"/>
              </a:buClr>
              <a:buSzPct val="28947"/>
              <a:buFont typeface="Arial"/>
              <a:buNone/>
            </a:pPr>
            <a:r>
              <a:rPr lang="en-US" sz="3800">
                <a:solidFill>
                  <a:srgbClr val="050505"/>
                </a:solidFill>
              </a:rPr>
              <a:t>프로그램이 끝날 즈음 그들은 울면서 꼭 껴안고 작별 인사를 했지만, 수년에 걸쳐 연락을 주고받는 평생의 친구가 되었습니다.</a:t>
            </a:r>
            <a:endParaRPr sz="3800">
              <a:solidFill>
                <a:srgbClr val="050505"/>
              </a:solidFill>
            </a:endParaRPr>
          </a:p>
          <a:p>
            <a:pPr marL="0" lvl="0" indent="0" algn="l" rtl="0">
              <a:lnSpc>
                <a:spcPct val="100000"/>
              </a:lnSpc>
              <a:spcBef>
                <a:spcPts val="0"/>
              </a:spcBef>
              <a:spcAft>
                <a:spcPts val="0"/>
              </a:spcAft>
              <a:buClr>
                <a:schemeClr val="dk1"/>
              </a:buClr>
              <a:buSzPct val="28947"/>
              <a:buFont typeface="Arial"/>
              <a:buNone/>
            </a:pPr>
            <a:r>
              <a:rPr lang="en-US" sz="3800">
                <a:solidFill>
                  <a:srgbClr val="050505"/>
                </a:solidFill>
              </a:rPr>
              <a:t>그들이 혼자가 아니라는 것을 경험했고 그들이 지금까지 견뎌온 농인/청인의 이중적 문화가 어떤 것인지 깨달았습니다.</a:t>
            </a:r>
            <a:endParaRPr sz="3800">
              <a:solidFill>
                <a:srgbClr val="050505"/>
              </a:solidFill>
            </a:endParaRPr>
          </a:p>
          <a:p>
            <a:pPr marL="0" lvl="0" indent="0" algn="l" rtl="0">
              <a:lnSpc>
                <a:spcPct val="100000"/>
              </a:lnSpc>
              <a:spcBef>
                <a:spcPts val="0"/>
              </a:spcBef>
              <a:spcAft>
                <a:spcPts val="0"/>
              </a:spcAft>
              <a:buClr>
                <a:schemeClr val="dk1"/>
              </a:buClr>
              <a:buSzPct val="28947"/>
              <a:buFont typeface="Arial"/>
              <a:buNone/>
            </a:pPr>
            <a:endParaRPr sz="3800">
              <a:solidFill>
                <a:srgbClr val="050505"/>
              </a:solidFill>
            </a:endParaRPr>
          </a:p>
          <a:p>
            <a:pPr marL="0" lvl="0" indent="0" algn="l" rtl="0">
              <a:lnSpc>
                <a:spcPct val="100000"/>
              </a:lnSpc>
              <a:spcBef>
                <a:spcPts val="0"/>
              </a:spcBef>
              <a:spcAft>
                <a:spcPts val="0"/>
              </a:spcAft>
              <a:buClr>
                <a:srgbClr val="050505"/>
              </a:buClr>
              <a:buSzPct val="100000"/>
              <a:buFont typeface="Helvetica Neue"/>
              <a:buNone/>
            </a:pPr>
            <a:r>
              <a:rPr lang="en-US" sz="3800">
                <a:solidFill>
                  <a:srgbClr val="050505"/>
                </a:solidFill>
              </a:rPr>
              <a:t>빌리 S. 알렌 (Billy S. Allen), 마크 7 캠프에서 몇 년간 수상 활동 관리자(Waterfront Director)로 일함 </a:t>
            </a:r>
            <a:endParaRPr sz="3800">
              <a:solidFill>
                <a:srgbClr val="050505"/>
              </a:solidFill>
            </a:endParaRPr>
          </a:p>
          <a:p>
            <a:pPr marL="0" lvl="0" indent="0" algn="l" rtl="0">
              <a:lnSpc>
                <a:spcPct val="100000"/>
              </a:lnSpc>
              <a:spcBef>
                <a:spcPts val="0"/>
              </a:spcBef>
              <a:spcAft>
                <a:spcPts val="0"/>
              </a:spcAft>
              <a:buClr>
                <a:srgbClr val="050505"/>
              </a:buClr>
              <a:buSzPct val="100000"/>
              <a:buFont typeface="Helvetica Neue"/>
              <a:buNone/>
            </a:pPr>
            <a:endParaRPr sz="3800">
              <a:solidFill>
                <a:srgbClr val="050505"/>
              </a:solidFill>
            </a:endParaRPr>
          </a:p>
        </p:txBody>
      </p:sp>
    </p:spTree>
  </p:cSld>
  <p:clrMapOvr>
    <a:masterClrMapping/>
  </p:clrMapOvr>
</p:sld>
</file>

<file path=ppt/theme/theme1.xml><?xml version="1.0" encoding="utf-8"?>
<a:theme xmlns:a="http://schemas.openxmlformats.org/drawingml/2006/main" name="33_DynamicLight">
  <a:themeElements>
    <a:clrScheme name="33_DynamicLight">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3_DynamicLight">
  <a:themeElements>
    <a:clrScheme name="33_DynamicLight">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2948</Words>
  <Application>Microsoft Office PowerPoint</Application>
  <PresentationFormat>Custom</PresentationFormat>
  <Paragraphs>154</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Helvetica Neue</vt:lpstr>
      <vt:lpstr>33_DynamicLight</vt:lpstr>
      <vt:lpstr>KODA Camp! Getting Started 코다 캠프! 시작해 볼까요? </vt:lpstr>
      <vt:lpstr>버트 피클 (Bert Pickell) </vt:lpstr>
      <vt:lpstr>Kayaking Fun 즐거운 카야킹</vt:lpstr>
      <vt:lpstr>버트 피클 (Bert Pickell)</vt:lpstr>
      <vt:lpstr>KODA Camps in USA 미국 내 코다 캠프</vt:lpstr>
      <vt:lpstr>Camper Story</vt:lpstr>
      <vt:lpstr>KODA Camps in USA (continued) 미국 내 코다 캠프 (계속)</vt:lpstr>
      <vt:lpstr>PowerPoint Presentation</vt:lpstr>
      <vt:lpstr>Staff Story</vt:lpstr>
      <vt:lpstr>General Principles 일반 원칙 </vt:lpstr>
      <vt:lpstr>General Principles 일반 원칙</vt:lpstr>
      <vt:lpstr>General Principles 일반 원칙</vt:lpstr>
      <vt:lpstr>General Principles 일반 원칙</vt:lpstr>
      <vt:lpstr>General Principles 일반 원칙</vt:lpstr>
      <vt:lpstr>Camper Story</vt:lpstr>
      <vt:lpstr>General Principles 일반 원칙 </vt:lpstr>
      <vt:lpstr>General Principles 일반 원칙</vt:lpstr>
      <vt:lpstr>Summary 요약 </vt:lpstr>
      <vt:lpstr>Summary (continued) 요약 (계속)</vt:lpstr>
      <vt:lpstr>Camper Story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KODA Camp! Getting Started 코다 캠프! 시작해 볼까요? </dc:title>
  <dc:creator>dleit</dc:creator>
  <cp:lastModifiedBy>David Leitson</cp:lastModifiedBy>
  <cp:revision>1</cp:revision>
  <dcterms:modified xsi:type="dcterms:W3CDTF">2023-10-07T17:22:17Z</dcterms:modified>
</cp:coreProperties>
</file>